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59" r:id="rId4"/>
    <p:sldId id="302" r:id="rId5"/>
    <p:sldId id="257" r:id="rId6"/>
    <p:sldId id="275" r:id="rId7"/>
    <p:sldId id="304" r:id="rId8"/>
    <p:sldId id="305" r:id="rId9"/>
    <p:sldId id="306" r:id="rId10"/>
    <p:sldId id="260" r:id="rId11"/>
    <p:sldId id="265" r:id="rId12"/>
    <p:sldId id="307" r:id="rId13"/>
    <p:sldId id="273" r:id="rId14"/>
    <p:sldId id="278" r:id="rId15"/>
    <p:sldId id="264" r:id="rId16"/>
    <p:sldId id="281" r:id="rId17"/>
    <p:sldId id="279" r:id="rId18"/>
    <p:sldId id="286" r:id="rId19"/>
    <p:sldId id="287" r:id="rId20"/>
    <p:sldId id="289" r:id="rId21"/>
    <p:sldId id="290" r:id="rId22"/>
    <p:sldId id="292" r:id="rId23"/>
    <p:sldId id="291" r:id="rId24"/>
    <p:sldId id="288" r:id="rId25"/>
    <p:sldId id="299" r:id="rId26"/>
    <p:sldId id="300" r:id="rId27"/>
    <p:sldId id="301" r:id="rId28"/>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48CFB8-DA3C-4CF1-AEAA-21D36A6746F7}" v="24" dt="2019-11-16T19:04:57.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76952" autoAdjust="0"/>
  </p:normalViewPr>
  <p:slideViewPr>
    <p:cSldViewPr snapToGrid="0">
      <p:cViewPr varScale="1">
        <p:scale>
          <a:sx n="66" d="100"/>
          <a:sy n="66" d="100"/>
        </p:scale>
        <p:origin x="1330" y="43"/>
      </p:cViewPr>
      <p:guideLst/>
    </p:cSldViewPr>
  </p:slideViewPr>
  <p:notesTextViewPr>
    <p:cViewPr>
      <p:scale>
        <a:sx n="1" d="1"/>
        <a:sy n="1" d="1"/>
      </p:scale>
      <p:origin x="0" y="0"/>
    </p:cViewPr>
  </p:notesTextViewPr>
  <p:notesViewPr>
    <p:cSldViewPr snapToGrid="0">
      <p:cViewPr>
        <p:scale>
          <a:sx n="100" d="100"/>
          <a:sy n="100" d="100"/>
        </p:scale>
        <p:origin x="2390" y="-12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A4FF616E-EB5C-4182-948E-74A4EEDE7DD0}" type="datetimeFigureOut">
              <a:rPr lang="en-GB" smtClean="0"/>
              <a:t>21/12/2019</a:t>
            </a:fld>
            <a:endParaRPr lang="en-GB"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F387A13C-CB62-45A0-BA88-D2B6860C988B}" type="slidenum">
              <a:rPr lang="en-GB" smtClean="0"/>
              <a:t>‹#›</a:t>
            </a:fld>
            <a:endParaRPr lang="en-GB" dirty="0"/>
          </a:p>
        </p:txBody>
      </p:sp>
    </p:spTree>
    <p:extLst>
      <p:ext uri="{BB962C8B-B14F-4D97-AF65-F5344CB8AC3E}">
        <p14:creationId xmlns:p14="http://schemas.microsoft.com/office/powerpoint/2010/main" val="135743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1</a:t>
            </a:fld>
            <a:endParaRPr lang="en-GB" dirty="0"/>
          </a:p>
        </p:txBody>
      </p:sp>
    </p:spTree>
    <p:extLst>
      <p:ext uri="{BB962C8B-B14F-4D97-AF65-F5344CB8AC3E}">
        <p14:creationId xmlns:p14="http://schemas.microsoft.com/office/powerpoint/2010/main" val="3657472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Jesus was constantly under pressure. There were many demands on His time. He rarely had privacy, and He was constantly interrupted. </a:t>
            </a:r>
          </a:p>
          <a:p>
            <a:endParaRPr lang="en-GB" sz="1300" dirty="0"/>
          </a:p>
          <a:p>
            <a:r>
              <a:rPr lang="en-GB" sz="1300" dirty="0"/>
              <a:t>During His ministry, He had no permanent home and no guaranteed source of food.</a:t>
            </a:r>
          </a:p>
          <a:p>
            <a:r>
              <a:rPr lang="en-GB" sz="1300" dirty="0"/>
              <a:t>People repeatedly misunderstood, criticised, and ridiculed Him. </a:t>
            </a:r>
          </a:p>
          <a:p>
            <a:endParaRPr lang="en-GB" dirty="0"/>
          </a:p>
          <a:p>
            <a:r>
              <a:rPr lang="en-GB" sz="1300" dirty="0"/>
              <a:t>He was under enormous stress, yet He remained at peace under pressure. </a:t>
            </a:r>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10</a:t>
            </a:fld>
            <a:endParaRPr lang="en-GB" dirty="0"/>
          </a:p>
        </p:txBody>
      </p:sp>
    </p:spTree>
    <p:extLst>
      <p:ext uri="{BB962C8B-B14F-4D97-AF65-F5344CB8AC3E}">
        <p14:creationId xmlns:p14="http://schemas.microsoft.com/office/powerpoint/2010/main" val="456834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11</a:t>
            </a:fld>
            <a:endParaRPr lang="en-GB" dirty="0"/>
          </a:p>
        </p:txBody>
      </p:sp>
    </p:spTree>
    <p:extLst>
      <p:ext uri="{BB962C8B-B14F-4D97-AF65-F5344CB8AC3E}">
        <p14:creationId xmlns:p14="http://schemas.microsoft.com/office/powerpoint/2010/main" val="68401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12</a:t>
            </a:fld>
            <a:endParaRPr lang="en-GB" dirty="0"/>
          </a:p>
        </p:txBody>
      </p:sp>
    </p:spTree>
    <p:extLst>
      <p:ext uri="{BB962C8B-B14F-4D97-AF65-F5344CB8AC3E}">
        <p14:creationId xmlns:p14="http://schemas.microsoft.com/office/powerpoint/2010/main" val="332612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of all, I want you to understand that God understands when we are discouraged! However, he wants us to go to him and let him help us through the difficult time.</a:t>
            </a:r>
          </a:p>
        </p:txBody>
      </p:sp>
      <p:sp>
        <p:nvSpPr>
          <p:cNvPr id="4" name="Slide Number Placeholder 3"/>
          <p:cNvSpPr>
            <a:spLocks noGrp="1"/>
          </p:cNvSpPr>
          <p:nvPr>
            <p:ph type="sldNum" sz="quarter" idx="5"/>
          </p:nvPr>
        </p:nvSpPr>
        <p:spPr/>
        <p:txBody>
          <a:bodyPr/>
          <a:lstStyle/>
          <a:p>
            <a:fld id="{F387A13C-CB62-45A0-BA88-D2B6860C988B}" type="slidenum">
              <a:rPr lang="en-GB" smtClean="0"/>
              <a:t>13</a:t>
            </a:fld>
            <a:endParaRPr lang="en-GB" dirty="0"/>
          </a:p>
        </p:txBody>
      </p:sp>
    </p:spTree>
    <p:extLst>
      <p:ext uri="{BB962C8B-B14F-4D97-AF65-F5344CB8AC3E}">
        <p14:creationId xmlns:p14="http://schemas.microsoft.com/office/powerpoint/2010/main" val="3242733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3411" indent="-543411">
              <a:buFont typeface="+mj-lt"/>
              <a:buAutoNum type="arabicPeriod"/>
            </a:pPr>
            <a:r>
              <a:rPr lang="en-GB" b="1" dirty="0"/>
              <a:t>Have a routine: </a:t>
            </a:r>
            <a:r>
              <a:rPr lang="en-GB" dirty="0"/>
              <a:t>When people feel down, they can get into poor sleep patterns, staying up late and sleeping during the day. Try to go to bed and get up at your normal time and stick to your routine as much as possible. </a:t>
            </a:r>
          </a:p>
          <a:p>
            <a:pPr marL="543411" indent="-543411">
              <a:buFont typeface="+mj-lt"/>
              <a:buAutoNum type="arabicPeriod"/>
            </a:pPr>
            <a:endParaRPr lang="en-GB" dirty="0"/>
          </a:p>
          <a:p>
            <a:pPr marL="543411" indent="-543411">
              <a:buFont typeface="+mj-lt"/>
              <a:buAutoNum type="arabicPeriod"/>
            </a:pPr>
            <a:r>
              <a:rPr lang="en-GB" b="1" dirty="0"/>
              <a:t>Try to eat a healthy diet: </a:t>
            </a:r>
            <a:r>
              <a:rPr lang="en-GB" dirty="0"/>
              <a:t>Some people don't feel like eating when they're depressed and are at risk of becoming underweight. Others find comfort in food and can put on excess weight. </a:t>
            </a:r>
          </a:p>
          <a:p>
            <a:pPr marL="543411" indent="-543411">
              <a:buFont typeface="+mj-lt"/>
              <a:buAutoNum type="arabicPeriod"/>
            </a:pPr>
            <a:endParaRPr lang="en-GB" dirty="0"/>
          </a:p>
          <a:p>
            <a:pPr marL="543411" indent="-543411">
              <a:buFont typeface="+mj-lt"/>
              <a:buAutoNum type="arabicPeriod"/>
            </a:pPr>
            <a:r>
              <a:rPr lang="en-GB" b="1" dirty="0"/>
              <a:t>Avoid alcohol:</a:t>
            </a:r>
            <a:r>
              <a:rPr lang="en-GB" dirty="0"/>
              <a:t> It won't help you solve your problems and could also make you feel more depressed. </a:t>
            </a:r>
          </a:p>
          <a:p>
            <a:pPr marL="543411" indent="-543411">
              <a:buFont typeface="+mj-lt"/>
              <a:buAutoNum type="arabicPeriod"/>
            </a:pPr>
            <a:endParaRPr lang="en-GB" dirty="0"/>
          </a:p>
          <a:p>
            <a:pPr marL="543411" indent="-543411">
              <a:buFont typeface="+mj-lt"/>
              <a:buAutoNum type="arabicPeriod"/>
            </a:pPr>
            <a:r>
              <a:rPr lang="en-GB" b="1" dirty="0"/>
              <a:t>Be more active: </a:t>
            </a:r>
            <a:r>
              <a:rPr lang="en-GB" dirty="0"/>
              <a:t>Take up some form of exercise. There's evidence that exercise can help lift your mood.</a:t>
            </a:r>
          </a:p>
          <a:p>
            <a:pPr marL="543411" indent="-543411">
              <a:buFont typeface="+mj-lt"/>
              <a:buAutoNum type="arabicPeriod"/>
            </a:pPr>
            <a:endParaRPr lang="en-GB" dirty="0"/>
          </a:p>
          <a:p>
            <a:pPr marL="543411" indent="-543411">
              <a:buFont typeface="+mj-lt"/>
              <a:buAutoNum type="arabicPeriod"/>
            </a:pPr>
            <a:r>
              <a:rPr lang="en-GB" b="1" dirty="0"/>
              <a:t>Stay in touch: </a:t>
            </a:r>
            <a:r>
              <a:rPr lang="en-GB" dirty="0"/>
              <a:t>Don't withdraw from life! Socialising can improve your mood. Keeping in touch with friends and family means you have someone to talk to when you feel low.  </a:t>
            </a:r>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14</a:t>
            </a:fld>
            <a:endParaRPr lang="en-GB" dirty="0"/>
          </a:p>
        </p:txBody>
      </p:sp>
    </p:spTree>
    <p:extLst>
      <p:ext uri="{BB962C8B-B14F-4D97-AF65-F5344CB8AC3E}">
        <p14:creationId xmlns:p14="http://schemas.microsoft.com/office/powerpoint/2010/main" val="43987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15</a:t>
            </a:fld>
            <a:endParaRPr lang="en-GB" dirty="0"/>
          </a:p>
        </p:txBody>
      </p:sp>
    </p:spTree>
    <p:extLst>
      <p:ext uri="{BB962C8B-B14F-4D97-AF65-F5344CB8AC3E}">
        <p14:creationId xmlns:p14="http://schemas.microsoft.com/office/powerpoint/2010/main" val="4245421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word ‘heart’ does not refer to the muscle in our chest that pumps blood. It refers to the </a:t>
            </a:r>
            <a:r>
              <a:rPr lang="en-GB" b="1" dirty="0"/>
              <a:t>essence of the self.</a:t>
            </a:r>
            <a:r>
              <a:rPr lang="en-GB" dirty="0"/>
              <a:t> The centre of our </a:t>
            </a:r>
            <a:r>
              <a:rPr lang="en-GB" b="1" dirty="0"/>
              <a:t>total personality.</a:t>
            </a:r>
            <a:r>
              <a:rPr lang="en-GB" dirty="0"/>
              <a:t> </a:t>
            </a:r>
          </a:p>
          <a:p>
            <a:endParaRPr lang="en-GB" dirty="0"/>
          </a:p>
          <a:p>
            <a:r>
              <a:rPr lang="en-GB" dirty="0"/>
              <a:t>It refers to who we are at core. The real you. The real me.</a:t>
            </a:r>
          </a:p>
        </p:txBody>
      </p:sp>
      <p:sp>
        <p:nvSpPr>
          <p:cNvPr id="4" name="Slide Number Placeholder 3"/>
          <p:cNvSpPr>
            <a:spLocks noGrp="1"/>
          </p:cNvSpPr>
          <p:nvPr>
            <p:ph type="sldNum" sz="quarter" idx="5"/>
          </p:nvPr>
        </p:nvSpPr>
        <p:spPr/>
        <p:txBody>
          <a:bodyPr/>
          <a:lstStyle/>
          <a:p>
            <a:fld id="{F387A13C-CB62-45A0-BA88-D2B6860C988B}" type="slidenum">
              <a:rPr lang="en-GB" smtClean="0"/>
              <a:t>16</a:t>
            </a:fld>
            <a:endParaRPr lang="en-GB"/>
          </a:p>
        </p:txBody>
      </p:sp>
    </p:spTree>
    <p:extLst>
      <p:ext uri="{BB962C8B-B14F-4D97-AF65-F5344CB8AC3E}">
        <p14:creationId xmlns:p14="http://schemas.microsoft.com/office/powerpoint/2010/main" val="1572274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think about right before you feel discouraged? </a:t>
            </a:r>
          </a:p>
          <a:p>
            <a:endParaRPr lang="en-GB" dirty="0"/>
          </a:p>
          <a:p>
            <a:r>
              <a:rPr lang="en-GB" dirty="0"/>
              <a:t>Do you think such things as "I'm no good," or "I can't do anything right," or "This situation will never change"? </a:t>
            </a:r>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17</a:t>
            </a:fld>
            <a:endParaRPr lang="en-GB"/>
          </a:p>
        </p:txBody>
      </p:sp>
    </p:spTree>
    <p:extLst>
      <p:ext uri="{BB962C8B-B14F-4D97-AF65-F5344CB8AC3E}">
        <p14:creationId xmlns:p14="http://schemas.microsoft.com/office/powerpoint/2010/main" val="426673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following our hearts, we should trust in the Lord!</a:t>
            </a:r>
          </a:p>
        </p:txBody>
      </p:sp>
      <p:sp>
        <p:nvSpPr>
          <p:cNvPr id="4" name="Slide Number Placeholder 3"/>
          <p:cNvSpPr>
            <a:spLocks noGrp="1"/>
          </p:cNvSpPr>
          <p:nvPr>
            <p:ph type="sldNum" sz="quarter" idx="5"/>
          </p:nvPr>
        </p:nvSpPr>
        <p:spPr/>
        <p:txBody>
          <a:bodyPr/>
          <a:lstStyle/>
          <a:p>
            <a:fld id="{F387A13C-CB62-45A0-BA88-D2B6860C988B}" type="slidenum">
              <a:rPr lang="en-GB" smtClean="0"/>
              <a:t>18</a:t>
            </a:fld>
            <a:endParaRPr lang="en-GB" dirty="0"/>
          </a:p>
        </p:txBody>
      </p:sp>
    </p:spTree>
    <p:extLst>
      <p:ext uri="{BB962C8B-B14F-4D97-AF65-F5344CB8AC3E}">
        <p14:creationId xmlns:p14="http://schemas.microsoft.com/office/powerpoint/2010/main" val="3431562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Once you find out the wonderful things God says about you, stop repeating negative things to yourself. </a:t>
            </a:r>
          </a:p>
          <a:p>
            <a:pPr defTabSz="966064">
              <a:defRPr/>
            </a:pPr>
            <a:endParaRPr lang="en-GB" dirty="0"/>
          </a:p>
          <a:p>
            <a:pPr defTabSz="966064">
              <a:defRPr/>
            </a:pPr>
            <a:r>
              <a:rPr lang="en-GB" sz="1300" dirty="0"/>
              <a:t>Instead, memorise and repeat to yourself the truths you find in the Bible that contradict the negative thoughts.</a:t>
            </a:r>
          </a:p>
          <a:p>
            <a:pPr defTabSz="966064">
              <a:defRPr/>
            </a:pPr>
            <a:endParaRPr lang="en-GB" dirty="0"/>
          </a:p>
          <a:p>
            <a:pPr lvl="0">
              <a:defRPr/>
            </a:pPr>
            <a:r>
              <a:rPr lang="en-GB" b="1" dirty="0"/>
              <a:t>Philippians 4:8</a:t>
            </a:r>
            <a:r>
              <a:rPr lang="en-GB" dirty="0"/>
              <a:t>, NIV: "Finally, brothers and sisters, whatever is true, whatever is noble, whatever is right, whatever is pure, whatever is lovely, whatever is admirable--if anything is excellent or praiseworthy--think about such things."</a:t>
            </a:r>
            <a:endParaRPr lang="en-GB" sz="1300" dirty="0"/>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19</a:t>
            </a:fld>
            <a:endParaRPr lang="en-GB"/>
          </a:p>
        </p:txBody>
      </p:sp>
    </p:spTree>
    <p:extLst>
      <p:ext uri="{BB962C8B-B14F-4D97-AF65-F5344CB8AC3E}">
        <p14:creationId xmlns:p14="http://schemas.microsoft.com/office/powerpoint/2010/main" val="83948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4821506"/>
            <a:ext cx="5759608" cy="3944868"/>
          </a:xfrm>
        </p:spPr>
        <p:txBody>
          <a:bodyPr/>
          <a:lstStyle/>
          <a:p>
            <a:pPr marL="228600" indent="-228600">
              <a:buAutoNum type="arabicPeriod"/>
            </a:pPr>
            <a:r>
              <a:rPr lang="en-GB" dirty="0"/>
              <a:t>Are we more stressed? – Definitely. Stress was always present in people’s lives, but after it ran its course, there was a resolution. In our days, stressful situations are much more frequent and often prolonged. We are much more stressed about factors such as extremely high expectations or time or targets at work or a lot of travel, traffic on the roads etc. These factors didn’t exist in the past.</a:t>
            </a:r>
          </a:p>
          <a:p>
            <a:pPr marL="228600" indent="-228600">
              <a:buAutoNum type="arabicPeriod"/>
            </a:pPr>
            <a:endParaRPr lang="en-GB" dirty="0"/>
          </a:p>
          <a:p>
            <a:pPr marL="228600" indent="-228600">
              <a:buAutoNum type="arabicPeriod"/>
            </a:pPr>
            <a:r>
              <a:rPr lang="en-GB" dirty="0"/>
              <a:t>I believe the answer to this question is yes in both ways: we have more pressure on us than people used to have, but it’s also true that we don’t really handle pressure well, because we are emotionally more vulnerable than our ancestors were by default.</a:t>
            </a:r>
          </a:p>
          <a:p>
            <a:pPr marL="228600" indent="-228600">
              <a:buAutoNum type="arabicPeriod"/>
            </a:pPr>
            <a:endParaRPr lang="en-GB" dirty="0"/>
          </a:p>
          <a:p>
            <a:pPr marL="228600" indent="-228600">
              <a:buAutoNum type="arabicPeriod"/>
            </a:pPr>
            <a:r>
              <a:rPr lang="en-GB" dirty="0"/>
              <a:t>Why are we emotionally more vulnerable than people used to be before? – I believe that today’s generation is not resilient enough due to all sorts of factors such as media pressure, being socially more isolated as our ancestors lived in much tighter social groups, etc and – exactly because our comfortable life style automatically makes us less resilient towards difficulties.</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2</a:t>
            </a:fld>
            <a:endParaRPr lang="en-GB" dirty="0"/>
          </a:p>
        </p:txBody>
      </p:sp>
    </p:spTree>
    <p:extLst>
      <p:ext uri="{BB962C8B-B14F-4D97-AF65-F5344CB8AC3E}">
        <p14:creationId xmlns:p14="http://schemas.microsoft.com/office/powerpoint/2010/main" val="1810417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understand that we have an enemy, who wants us to be discouraged! He wants us to be as far from God as possible. He wants us to stay in darkness, because he know that we will become unable to connect with God.</a:t>
            </a:r>
          </a:p>
        </p:txBody>
      </p:sp>
      <p:sp>
        <p:nvSpPr>
          <p:cNvPr id="4" name="Slide Number Placeholder 3"/>
          <p:cNvSpPr>
            <a:spLocks noGrp="1"/>
          </p:cNvSpPr>
          <p:nvPr>
            <p:ph type="sldNum" sz="quarter" idx="5"/>
          </p:nvPr>
        </p:nvSpPr>
        <p:spPr/>
        <p:txBody>
          <a:bodyPr/>
          <a:lstStyle/>
          <a:p>
            <a:fld id="{F387A13C-CB62-45A0-BA88-D2B6860C988B}" type="slidenum">
              <a:rPr lang="en-GB" smtClean="0"/>
              <a:t>20</a:t>
            </a:fld>
            <a:endParaRPr lang="en-GB" dirty="0"/>
          </a:p>
        </p:txBody>
      </p:sp>
    </p:spTree>
    <p:extLst>
      <p:ext uri="{BB962C8B-B14F-4D97-AF65-F5344CB8AC3E}">
        <p14:creationId xmlns:p14="http://schemas.microsoft.com/office/powerpoint/2010/main" val="1634497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can we guard and strengthen our mind? “We take captive every thought to make it obedient to Christ”.</a:t>
            </a:r>
          </a:p>
        </p:txBody>
      </p:sp>
      <p:sp>
        <p:nvSpPr>
          <p:cNvPr id="4" name="Slide Number Placeholder 3"/>
          <p:cNvSpPr>
            <a:spLocks noGrp="1"/>
          </p:cNvSpPr>
          <p:nvPr>
            <p:ph type="sldNum" sz="quarter" idx="5"/>
          </p:nvPr>
        </p:nvSpPr>
        <p:spPr/>
        <p:txBody>
          <a:bodyPr/>
          <a:lstStyle/>
          <a:p>
            <a:fld id="{F387A13C-CB62-45A0-BA88-D2B6860C988B}" type="slidenum">
              <a:rPr lang="en-GB" smtClean="0"/>
              <a:t>21</a:t>
            </a:fld>
            <a:endParaRPr lang="en-GB" dirty="0"/>
          </a:p>
        </p:txBody>
      </p:sp>
    </p:spTree>
    <p:extLst>
      <p:ext uri="{BB962C8B-B14F-4D97-AF65-F5344CB8AC3E}">
        <p14:creationId xmlns:p14="http://schemas.microsoft.com/office/powerpoint/2010/main" val="3267467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22</a:t>
            </a:fld>
            <a:endParaRPr lang="en-GB" dirty="0"/>
          </a:p>
        </p:txBody>
      </p:sp>
    </p:spTree>
    <p:extLst>
      <p:ext uri="{BB962C8B-B14F-4D97-AF65-F5344CB8AC3E}">
        <p14:creationId xmlns:p14="http://schemas.microsoft.com/office/powerpoint/2010/main" val="2842413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23</a:t>
            </a:fld>
            <a:endParaRPr lang="en-GB" dirty="0"/>
          </a:p>
        </p:txBody>
      </p:sp>
    </p:spTree>
    <p:extLst>
      <p:ext uri="{BB962C8B-B14F-4D97-AF65-F5344CB8AC3E}">
        <p14:creationId xmlns:p14="http://schemas.microsoft.com/office/powerpoint/2010/main" val="3716592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24</a:t>
            </a:fld>
            <a:endParaRPr lang="en-GB" dirty="0"/>
          </a:p>
        </p:txBody>
      </p:sp>
    </p:spTree>
    <p:extLst>
      <p:ext uri="{BB962C8B-B14F-4D97-AF65-F5344CB8AC3E}">
        <p14:creationId xmlns:p14="http://schemas.microsoft.com/office/powerpoint/2010/main" val="4074974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whole Bible is full with the message: Do not worry! Do not fear!</a:t>
            </a:r>
          </a:p>
          <a:p>
            <a:endParaRPr lang="en-GB" dirty="0"/>
          </a:p>
          <a:p>
            <a:r>
              <a:rPr lang="en-GB" dirty="0"/>
              <a:t>I’ve heard that this message can be found 365 times in the Bible, but apparently it’s not quite true. Someone has actually counted it and found only 145 ‘Do not worry’ messages. I think the number doesn’t really matter – as the message is clear, whether it is written 365 times or 145 times! So it’s our choice to believe what God says or reject it!</a:t>
            </a:r>
          </a:p>
          <a:p>
            <a:endParaRPr lang="en-GB" dirty="0"/>
          </a:p>
          <a:p>
            <a:r>
              <a:rPr lang="en-GB" dirty="0"/>
              <a:t>My advice is to read God’s promises daily, soak them in and think  about them. There is power in His Word that can helps us in the difficult time. </a:t>
            </a:r>
          </a:p>
          <a:p>
            <a:endParaRPr lang="en-GB" dirty="0"/>
          </a:p>
          <a:p>
            <a:r>
              <a:rPr lang="en-GB" dirty="0"/>
              <a:t>We may not be in control, but we can trust the One who is. We may not know the future, but we can know the God who does.</a:t>
            </a:r>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25</a:t>
            </a:fld>
            <a:endParaRPr lang="en-GB"/>
          </a:p>
        </p:txBody>
      </p:sp>
    </p:spTree>
    <p:extLst>
      <p:ext uri="{BB962C8B-B14F-4D97-AF65-F5344CB8AC3E}">
        <p14:creationId xmlns:p14="http://schemas.microsoft.com/office/powerpoint/2010/main" val="2587126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Indeed! Why should we be in despair? The Psalmist encourages us to HOPE in God! And that’s the key! If we do hope in God, we can go to him and He will chase away the darkness!</a:t>
            </a:r>
          </a:p>
        </p:txBody>
      </p:sp>
      <p:sp>
        <p:nvSpPr>
          <p:cNvPr id="4" name="Slide Number Placeholder 3"/>
          <p:cNvSpPr>
            <a:spLocks noGrp="1"/>
          </p:cNvSpPr>
          <p:nvPr>
            <p:ph type="sldNum" sz="quarter" idx="5"/>
          </p:nvPr>
        </p:nvSpPr>
        <p:spPr/>
        <p:txBody>
          <a:bodyPr/>
          <a:lstStyle/>
          <a:p>
            <a:fld id="{F387A13C-CB62-45A0-BA88-D2B6860C988B}" type="slidenum">
              <a:rPr lang="en-GB" smtClean="0"/>
              <a:t>26</a:t>
            </a:fld>
            <a:endParaRPr lang="en-GB" dirty="0"/>
          </a:p>
        </p:txBody>
      </p:sp>
    </p:spTree>
    <p:extLst>
      <p:ext uri="{BB962C8B-B14F-4D97-AF65-F5344CB8AC3E}">
        <p14:creationId xmlns:p14="http://schemas.microsoft.com/office/powerpoint/2010/main" val="219733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Jesus came to give us ‘life’! The same way as a baby needs ONLY his mother/parent in order to fulfil all of his needs, we need only Jesus! He gives us what we need! He wants to free us from the darkness – including the darkness in us. He wants us to have life to the full.</a:t>
            </a:r>
          </a:p>
          <a:p>
            <a:endParaRPr lang="en-GB" dirty="0"/>
          </a:p>
          <a:p>
            <a:r>
              <a:rPr lang="en-GB" dirty="0"/>
              <a:t>He is with you in whatever you face, in the turmoil and struggles, amidst the anxious thoughts and the worries of life. He is there, strengthening, helping, and He holds you in His hands.</a:t>
            </a:r>
          </a:p>
          <a:p>
            <a:endParaRPr lang="en-GB" dirty="0"/>
          </a:p>
          <a:p>
            <a:r>
              <a:rPr lang="en-GB" dirty="0"/>
              <a:t>Jesus left everything behind and came to this World for us – so that we would have life and have it to the full! This is the message of Christmas.</a:t>
            </a:r>
          </a:p>
        </p:txBody>
      </p:sp>
      <p:sp>
        <p:nvSpPr>
          <p:cNvPr id="4" name="Slide Number Placeholder 3"/>
          <p:cNvSpPr>
            <a:spLocks noGrp="1"/>
          </p:cNvSpPr>
          <p:nvPr>
            <p:ph type="sldNum" sz="quarter" idx="5"/>
          </p:nvPr>
        </p:nvSpPr>
        <p:spPr/>
        <p:txBody>
          <a:bodyPr/>
          <a:lstStyle/>
          <a:p>
            <a:fld id="{F387A13C-CB62-45A0-BA88-D2B6860C988B}" type="slidenum">
              <a:rPr lang="en-GB" smtClean="0"/>
              <a:t>27</a:t>
            </a:fld>
            <a:endParaRPr lang="en-GB" dirty="0"/>
          </a:p>
        </p:txBody>
      </p:sp>
    </p:spTree>
    <p:extLst>
      <p:ext uri="{BB962C8B-B14F-4D97-AF65-F5344CB8AC3E}">
        <p14:creationId xmlns:p14="http://schemas.microsoft.com/office/powerpoint/2010/main" val="296266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1" dirty="0"/>
              <a:t>What is stress?</a:t>
            </a:r>
          </a:p>
          <a:p>
            <a:endParaRPr lang="en-GB" b="1" dirty="0"/>
          </a:p>
          <a:p>
            <a:r>
              <a:rPr lang="en-GB" dirty="0"/>
              <a:t>We all know what it's like to feel stressed, but it's not easy to pin down exactly what stress means. When we say things like "this is stressful" or "I'm stressed", we might be talking about the following:</a:t>
            </a:r>
          </a:p>
          <a:p>
            <a:endParaRPr lang="en-GB" dirty="0"/>
          </a:p>
          <a:p>
            <a:pPr lvl="0"/>
            <a:endParaRPr lang="en-GB" dirty="0"/>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3</a:t>
            </a:fld>
            <a:endParaRPr lang="en-GB" dirty="0"/>
          </a:p>
        </p:txBody>
      </p:sp>
    </p:spTree>
    <p:extLst>
      <p:ext uri="{BB962C8B-B14F-4D97-AF65-F5344CB8AC3E}">
        <p14:creationId xmlns:p14="http://schemas.microsoft.com/office/powerpoint/2010/main" val="125697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4</a:t>
            </a:fld>
            <a:endParaRPr lang="en-GB" dirty="0"/>
          </a:p>
        </p:txBody>
      </p:sp>
    </p:spTree>
    <p:extLst>
      <p:ext uri="{BB962C8B-B14F-4D97-AF65-F5344CB8AC3E}">
        <p14:creationId xmlns:p14="http://schemas.microsoft.com/office/powerpoint/2010/main" val="3323001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5</a:t>
            </a:fld>
            <a:endParaRPr lang="en-GB" dirty="0"/>
          </a:p>
        </p:txBody>
      </p:sp>
    </p:spTree>
    <p:extLst>
      <p:ext uri="{BB962C8B-B14F-4D97-AF65-F5344CB8AC3E}">
        <p14:creationId xmlns:p14="http://schemas.microsoft.com/office/powerpoint/2010/main" val="90858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dirty="0"/>
              <a:t>However, my purpose today is not to go deeper into the medical side of stress. I would like to examine this topic from a different side, looking into what </a:t>
            </a:r>
            <a:r>
              <a:rPr lang="en-GB" b="1" u="sng" dirty="0"/>
              <a:t>the Bible says about this topic or the solution it suggests.</a:t>
            </a:r>
          </a:p>
          <a:p>
            <a:pPr defTabSz="966064">
              <a:defRPr/>
            </a:pPr>
            <a:endParaRPr lang="en-GB" b="1" u="sng" dirty="0"/>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6</a:t>
            </a:fld>
            <a:endParaRPr lang="en-GB" dirty="0"/>
          </a:p>
        </p:txBody>
      </p:sp>
    </p:spTree>
    <p:extLst>
      <p:ext uri="{BB962C8B-B14F-4D97-AF65-F5344CB8AC3E}">
        <p14:creationId xmlns:p14="http://schemas.microsoft.com/office/powerpoint/2010/main" val="304059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dirty="0"/>
              <a:t>Can we name characters in the Bible who suffered from stress and discouragement?</a:t>
            </a:r>
          </a:p>
          <a:p>
            <a:pPr defTabSz="966064">
              <a:defRPr/>
            </a:pPr>
            <a:endParaRPr lang="en-GB" dirty="0"/>
          </a:p>
          <a:p>
            <a:pPr marL="181137" indent="-181137" defTabSz="966064">
              <a:buFont typeface="Arial" panose="020B0604020202020204" pitchFamily="34" charset="0"/>
              <a:buChar char="•"/>
              <a:defRPr/>
            </a:pPr>
            <a:r>
              <a:rPr lang="en-GB" dirty="0"/>
              <a:t>Elijah</a:t>
            </a:r>
          </a:p>
          <a:p>
            <a:pPr marL="181137" indent="-181137" defTabSz="966064">
              <a:buFont typeface="Arial" panose="020B0604020202020204" pitchFamily="34" charset="0"/>
              <a:buChar char="•"/>
              <a:defRPr/>
            </a:pPr>
            <a:r>
              <a:rPr lang="en-GB" dirty="0"/>
              <a:t>Jonah</a:t>
            </a:r>
          </a:p>
          <a:p>
            <a:pPr marL="181137" indent="-181137" defTabSz="966064">
              <a:buFont typeface="Arial" panose="020B0604020202020204" pitchFamily="34" charset="0"/>
              <a:buChar char="•"/>
              <a:defRPr/>
            </a:pPr>
            <a:r>
              <a:rPr lang="en-GB" dirty="0"/>
              <a:t>David</a:t>
            </a:r>
          </a:p>
          <a:p>
            <a:pPr marL="181137" indent="-181137" defTabSz="966064">
              <a:buFont typeface="Arial" panose="020B0604020202020204" pitchFamily="34" charset="0"/>
              <a:buChar char="•"/>
              <a:defRPr/>
            </a:pPr>
            <a:r>
              <a:rPr lang="en-GB" dirty="0"/>
              <a:t>Joseph </a:t>
            </a:r>
          </a:p>
          <a:p>
            <a:pPr marL="181137" indent="-181137" defTabSz="966064">
              <a:buFont typeface="Arial" panose="020B0604020202020204" pitchFamily="34" charset="0"/>
              <a:buChar char="•"/>
              <a:defRPr/>
            </a:pPr>
            <a:r>
              <a:rPr lang="en-GB" dirty="0"/>
              <a:t>Moses</a:t>
            </a:r>
          </a:p>
          <a:p>
            <a:pPr marL="181137" indent="-181137" defTabSz="966064">
              <a:buFont typeface="Arial" panose="020B0604020202020204" pitchFamily="34" charset="0"/>
              <a:buChar char="•"/>
              <a:defRPr/>
            </a:pPr>
            <a:r>
              <a:rPr lang="en-GB" dirty="0"/>
              <a:t>Jeremiah </a:t>
            </a:r>
          </a:p>
          <a:p>
            <a:pPr marL="181137" indent="-181137" defTabSz="966064">
              <a:buFont typeface="Arial" panose="020B0604020202020204" pitchFamily="34" charset="0"/>
              <a:buChar char="•"/>
              <a:defRPr/>
            </a:pPr>
            <a:r>
              <a:rPr lang="en-GB" dirty="0"/>
              <a:t>Job etc</a:t>
            </a:r>
          </a:p>
          <a:p>
            <a:endParaRPr lang="en-GB" dirty="0"/>
          </a:p>
        </p:txBody>
      </p:sp>
      <p:sp>
        <p:nvSpPr>
          <p:cNvPr id="4" name="Slide Number Placeholder 3"/>
          <p:cNvSpPr>
            <a:spLocks noGrp="1"/>
          </p:cNvSpPr>
          <p:nvPr>
            <p:ph type="sldNum" sz="quarter" idx="5"/>
          </p:nvPr>
        </p:nvSpPr>
        <p:spPr/>
        <p:txBody>
          <a:bodyPr/>
          <a:lstStyle/>
          <a:p>
            <a:fld id="{F387A13C-CB62-45A0-BA88-D2B6860C988B}" type="slidenum">
              <a:rPr lang="en-GB" smtClean="0"/>
              <a:t>7</a:t>
            </a:fld>
            <a:endParaRPr lang="en-GB" dirty="0"/>
          </a:p>
        </p:txBody>
      </p:sp>
    </p:spTree>
    <p:extLst>
      <p:ext uri="{BB962C8B-B14F-4D97-AF65-F5344CB8AC3E}">
        <p14:creationId xmlns:p14="http://schemas.microsoft.com/office/powerpoint/2010/main" val="247597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8</a:t>
            </a:fld>
            <a:endParaRPr lang="en-GB" dirty="0"/>
          </a:p>
        </p:txBody>
      </p:sp>
    </p:spTree>
    <p:extLst>
      <p:ext uri="{BB962C8B-B14F-4D97-AF65-F5344CB8AC3E}">
        <p14:creationId xmlns:p14="http://schemas.microsoft.com/office/powerpoint/2010/main" val="393132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87A13C-CB62-45A0-BA88-D2B6860C988B}" type="slidenum">
              <a:rPr lang="en-GB" smtClean="0"/>
              <a:t>9</a:t>
            </a:fld>
            <a:endParaRPr lang="en-GB" dirty="0"/>
          </a:p>
        </p:txBody>
      </p:sp>
    </p:spTree>
    <p:extLst>
      <p:ext uri="{BB962C8B-B14F-4D97-AF65-F5344CB8AC3E}">
        <p14:creationId xmlns:p14="http://schemas.microsoft.com/office/powerpoint/2010/main" val="245235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33A4-0E15-4D28-ADE5-F4613D84EE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FFA6F4-005E-4608-87B6-976FA742D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4CCE95-C261-4FBC-BA35-2C21DAF67CB0}"/>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5" name="Footer Placeholder 4">
            <a:extLst>
              <a:ext uri="{FF2B5EF4-FFF2-40B4-BE49-F238E27FC236}">
                <a16:creationId xmlns:a16="http://schemas.microsoft.com/office/drawing/2014/main" id="{2AB1DFF4-72D4-4443-B899-20C33D429C3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5A397AF-0E36-4096-8A63-7D22C1F14321}"/>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270600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7B3BE-4CB0-4A53-9D53-1D8757D5B97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6985B5-478A-4512-9FAE-3595BCD51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0429E9-6657-496F-AA67-92B047A6E77A}"/>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5" name="Footer Placeholder 4">
            <a:extLst>
              <a:ext uri="{FF2B5EF4-FFF2-40B4-BE49-F238E27FC236}">
                <a16:creationId xmlns:a16="http://schemas.microsoft.com/office/drawing/2014/main" id="{8847C75F-E504-4E4E-9ED6-80E73D12123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77F3E8B-CB03-4F14-8416-2667C9C33D7B}"/>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407032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B72135-25F1-4BD1-91DC-69ED3574F6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554036-DDD2-4542-800E-867669DAEC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78C850-44BE-46BF-B412-FB18F73945A3}"/>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5" name="Footer Placeholder 4">
            <a:extLst>
              <a:ext uri="{FF2B5EF4-FFF2-40B4-BE49-F238E27FC236}">
                <a16:creationId xmlns:a16="http://schemas.microsoft.com/office/drawing/2014/main" id="{C14FFF58-4C9A-4D5F-9826-C85C5640552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78030C7-4C43-4BED-9DDC-C14696B3B224}"/>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22122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DBF-D601-4714-B6DE-24A8EABE3D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7AE6C4-2DE7-46E7-80F0-D920E49C2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70EBFA-53AA-4CB1-86A2-5673AE811E99}"/>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5" name="Footer Placeholder 4">
            <a:extLst>
              <a:ext uri="{FF2B5EF4-FFF2-40B4-BE49-F238E27FC236}">
                <a16:creationId xmlns:a16="http://schemas.microsoft.com/office/drawing/2014/main" id="{77B13262-A057-451C-B2D0-FE1FBC95C17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E52DD4A-36A2-407C-8618-DD2721262578}"/>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161671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A0AF-5A77-4AB2-B2B9-12142F28BE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A55FA2-BAF7-462A-A6AC-070E273EE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0B9228-AA27-4513-B50F-1F40043D0103}"/>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5" name="Footer Placeholder 4">
            <a:extLst>
              <a:ext uri="{FF2B5EF4-FFF2-40B4-BE49-F238E27FC236}">
                <a16:creationId xmlns:a16="http://schemas.microsoft.com/office/drawing/2014/main" id="{DE45930A-E194-4CB5-91A5-559513FFF54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B4FFD99-C6FB-4884-BD22-75951C559EDB}"/>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82602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5710-65C9-4C96-84FB-E8349E5DEF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A167BD-53DE-496F-AED4-A56A32BEBE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166F1C-1087-48CE-9FF9-1A3424C58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E71D09-5E7F-49F6-9F6F-B5EB7005D850}"/>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6" name="Footer Placeholder 5">
            <a:extLst>
              <a:ext uri="{FF2B5EF4-FFF2-40B4-BE49-F238E27FC236}">
                <a16:creationId xmlns:a16="http://schemas.microsoft.com/office/drawing/2014/main" id="{C31B6181-6BB3-441B-BB58-F8CE61C456F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222C85E-DE84-4589-BA52-0E65E49D18C8}"/>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409266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0E55-F01E-46BF-ABD0-008B5BA360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24AC17-279A-4A24-93EB-FDFE6F75A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6FD97-A0A9-4AE7-967D-35BC359A0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0B36D4-BE16-45F1-BBB4-A496D17AA7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4D895-B664-483C-9D6D-2995A88530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FC381E-9289-4AA2-8F16-FD6EDF3840E9}"/>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8" name="Footer Placeholder 7">
            <a:extLst>
              <a:ext uri="{FF2B5EF4-FFF2-40B4-BE49-F238E27FC236}">
                <a16:creationId xmlns:a16="http://schemas.microsoft.com/office/drawing/2014/main" id="{B1B72414-5C4A-421F-9642-186E698306F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06C3CA1-4740-4FB3-9D7B-C3AB1EB12F9F}"/>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2827442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DE20-7AB5-4808-AD30-24B33C31F0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A139D4-863A-4F0F-B7B3-5E8DA7FAA2D0}"/>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4" name="Footer Placeholder 3">
            <a:extLst>
              <a:ext uri="{FF2B5EF4-FFF2-40B4-BE49-F238E27FC236}">
                <a16:creationId xmlns:a16="http://schemas.microsoft.com/office/drawing/2014/main" id="{5A7CDA64-DA94-49FE-B67E-865BC6E5DA8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BD69B874-28E2-44F0-A157-07BF349C7B75}"/>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35740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67D28-4A7B-40BC-9FBE-5E910827B3FA}"/>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3" name="Footer Placeholder 2">
            <a:extLst>
              <a:ext uri="{FF2B5EF4-FFF2-40B4-BE49-F238E27FC236}">
                <a16:creationId xmlns:a16="http://schemas.microsoft.com/office/drawing/2014/main" id="{7B744484-11F4-4170-A36F-E5861C9CBA9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AE8F8DE-A28F-4705-8BA7-A11EFD2E99C1}"/>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94331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6D14-179E-4F13-9E5F-369D75CD4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9FCCFC-8A52-4E14-9185-000A22C61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D4A93F-1E3A-4B7C-81E4-C695CB67A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8A734-2FAC-4DD8-8C19-4B02C7F8A62A}"/>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6" name="Footer Placeholder 5">
            <a:extLst>
              <a:ext uri="{FF2B5EF4-FFF2-40B4-BE49-F238E27FC236}">
                <a16:creationId xmlns:a16="http://schemas.microsoft.com/office/drawing/2014/main" id="{44A2BEBA-02F0-4D37-B62A-7B390115742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A984C34-EFBC-4D41-B2B2-D03A10EFD58B}"/>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2540291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DEA9-BE44-4BB9-9742-4E6C64743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C9BA19-EF84-4B81-A776-A483A95C7B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182D18C-F787-4548-B9A6-234A2F3B8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630A75-EAA3-4A3A-9BA2-3D4399A79644}"/>
              </a:ext>
            </a:extLst>
          </p:cNvPr>
          <p:cNvSpPr>
            <a:spLocks noGrp="1"/>
          </p:cNvSpPr>
          <p:nvPr>
            <p:ph type="dt" sz="half" idx="10"/>
          </p:nvPr>
        </p:nvSpPr>
        <p:spPr/>
        <p:txBody>
          <a:bodyPr/>
          <a:lstStyle/>
          <a:p>
            <a:fld id="{E0867E8A-077D-4414-9582-C194443FFB9F}" type="datetimeFigureOut">
              <a:rPr lang="en-GB" smtClean="0"/>
              <a:t>21/12/2019</a:t>
            </a:fld>
            <a:endParaRPr lang="en-GB" dirty="0"/>
          </a:p>
        </p:txBody>
      </p:sp>
      <p:sp>
        <p:nvSpPr>
          <p:cNvPr id="6" name="Footer Placeholder 5">
            <a:extLst>
              <a:ext uri="{FF2B5EF4-FFF2-40B4-BE49-F238E27FC236}">
                <a16:creationId xmlns:a16="http://schemas.microsoft.com/office/drawing/2014/main" id="{185AB62A-665B-4530-AAB9-0F7FA054A35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3D320C1-6100-4C6E-BA89-57B36DBAB9D1}"/>
              </a:ext>
            </a:extLst>
          </p:cNvPr>
          <p:cNvSpPr>
            <a:spLocks noGrp="1"/>
          </p:cNvSpPr>
          <p:nvPr>
            <p:ph type="sldNum" sz="quarter" idx="12"/>
          </p:nvPr>
        </p:nvSpPr>
        <p:spPr/>
        <p:txBody>
          <a:bodyPr/>
          <a:lstStyle/>
          <a:p>
            <a:fld id="{1B29B096-DA13-43A1-A7D7-8A9302E52311}" type="slidenum">
              <a:rPr lang="en-GB" smtClean="0"/>
              <a:t>‹#›</a:t>
            </a:fld>
            <a:endParaRPr lang="en-GB" dirty="0"/>
          </a:p>
        </p:txBody>
      </p:sp>
    </p:spTree>
    <p:extLst>
      <p:ext uri="{BB962C8B-B14F-4D97-AF65-F5344CB8AC3E}">
        <p14:creationId xmlns:p14="http://schemas.microsoft.com/office/powerpoint/2010/main" val="41174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CED85-DA08-42C2-8702-E5DC4C9670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B16DD2-61AD-4CA0-ABBD-3605D8C6C3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0355F1-9473-45EC-B791-C719F89B4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67E8A-077D-4414-9582-C194443FFB9F}" type="datetimeFigureOut">
              <a:rPr lang="en-GB" smtClean="0"/>
              <a:t>21/12/2019</a:t>
            </a:fld>
            <a:endParaRPr lang="en-GB" dirty="0"/>
          </a:p>
        </p:txBody>
      </p:sp>
      <p:sp>
        <p:nvSpPr>
          <p:cNvPr id="5" name="Footer Placeholder 4">
            <a:extLst>
              <a:ext uri="{FF2B5EF4-FFF2-40B4-BE49-F238E27FC236}">
                <a16:creationId xmlns:a16="http://schemas.microsoft.com/office/drawing/2014/main" id="{3E6E1A7B-F60D-48C1-8F78-B024427B8E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6166DFA-2D25-483F-89F6-5B8ABC8598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9B096-DA13-43A1-A7D7-8A9302E52311}" type="slidenum">
              <a:rPr lang="en-GB" smtClean="0"/>
              <a:t>‹#›</a:t>
            </a:fld>
            <a:endParaRPr lang="en-GB" dirty="0"/>
          </a:p>
        </p:txBody>
      </p:sp>
    </p:spTree>
    <p:extLst>
      <p:ext uri="{BB962C8B-B14F-4D97-AF65-F5344CB8AC3E}">
        <p14:creationId xmlns:p14="http://schemas.microsoft.com/office/powerpoint/2010/main" val="119705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19.png"/><Relationship Id="rId2" Type="http://schemas.microsoft.com/office/2007/relationships/media" Target="../media/media18.m4a"/><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21.png"/><Relationship Id="rId2" Type="http://schemas.microsoft.com/office/2007/relationships/media" Target="../media/media19.m4a"/><Relationship Id="rId1" Type="http://schemas.openxmlformats.org/officeDocument/2006/relationships/tags" Target="../tags/tag15.xml"/><Relationship Id="rId6" Type="http://schemas.openxmlformats.org/officeDocument/2006/relationships/image" Target="../media/image20.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16.xml"/><Relationship Id="rId6" Type="http://schemas.openxmlformats.org/officeDocument/2006/relationships/image" Target="../media/image22.jp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20.xml"/><Relationship Id="rId6" Type="http://schemas.openxmlformats.org/officeDocument/2006/relationships/image" Target="../media/image26.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21.xml"/><Relationship Id="rId6" Type="http://schemas.openxmlformats.org/officeDocument/2006/relationships/image" Target="../media/image27.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22.xml"/><Relationship Id="rId6" Type="http://schemas.openxmlformats.org/officeDocument/2006/relationships/image" Target="../media/image29.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hyperlink" Target="https://www.mind.org.uk/information-support/types-of-mental-health-problems/stress/" TargetMode="Externa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hyperlink" Target="http://www.mentalhealth.org.uk/" TargetMode="Externa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8191E6-7B18-4F3E-A3ED-0E5FE109B211}"/>
              </a:ext>
            </a:extLst>
          </p:cNvPr>
          <p:cNvPicPr>
            <a:picLocks noChangeAspect="1"/>
          </p:cNvPicPr>
          <p:nvPr/>
        </p:nvPicPr>
        <p:blipFill rotWithShape="1">
          <a:blip r:embed="rId5"/>
          <a:srcRect l="9091" t="21148" b="2813"/>
          <a:stretch/>
        </p:blipFill>
        <p:spPr>
          <a:xfrm>
            <a:off x="20" y="10"/>
            <a:ext cx="12191980" cy="6857990"/>
          </a:xfrm>
          <a:prstGeom prst="rect">
            <a:avLst/>
          </a:prstGeom>
        </p:spPr>
      </p:pic>
      <p:sp>
        <p:nvSpPr>
          <p:cNvPr id="17" name="Rectangle 8">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B469B7-7309-4615-B606-8DC8DBD17458}"/>
              </a:ext>
            </a:extLst>
          </p:cNvPr>
          <p:cNvSpPr>
            <a:spLocks noGrp="1"/>
          </p:cNvSpPr>
          <p:nvPr>
            <p:ph type="ctrTitle"/>
          </p:nvPr>
        </p:nvSpPr>
        <p:spPr>
          <a:xfrm>
            <a:off x="630688" y="4337523"/>
            <a:ext cx="10918056" cy="1327380"/>
          </a:xfrm>
        </p:spPr>
        <p:txBody>
          <a:bodyPr>
            <a:normAutofit fontScale="90000"/>
          </a:bodyPr>
          <a:lstStyle/>
          <a:p>
            <a:r>
              <a:rPr lang="en-GB" sz="5100" dirty="0"/>
              <a:t>The Bible’s answer to stress and discouragement</a:t>
            </a:r>
          </a:p>
        </p:txBody>
      </p:sp>
      <p:sp>
        <p:nvSpPr>
          <p:cNvPr id="3" name="Subtitle 2">
            <a:extLst>
              <a:ext uri="{FF2B5EF4-FFF2-40B4-BE49-F238E27FC236}">
                <a16:creationId xmlns:a16="http://schemas.microsoft.com/office/drawing/2014/main" id="{A70FF0D4-9D76-491E-A6B0-9B80B54747E2}"/>
              </a:ext>
            </a:extLst>
          </p:cNvPr>
          <p:cNvSpPr>
            <a:spLocks noGrp="1"/>
          </p:cNvSpPr>
          <p:nvPr>
            <p:ph type="subTitle" idx="1"/>
          </p:nvPr>
        </p:nvSpPr>
        <p:spPr>
          <a:xfrm>
            <a:off x="630688" y="5750937"/>
            <a:ext cx="10918056" cy="468888"/>
          </a:xfrm>
        </p:spPr>
        <p:txBody>
          <a:bodyPr>
            <a:normAutofit/>
          </a:bodyPr>
          <a:lstStyle/>
          <a:p>
            <a:r>
              <a:rPr lang="en-GB" dirty="0">
                <a:solidFill>
                  <a:schemeClr val="tx1">
                    <a:lumMod val="65000"/>
                    <a:lumOff val="35000"/>
                  </a:schemeClr>
                </a:solidFill>
              </a:rPr>
              <a:t>Piroska Down</a:t>
            </a:r>
          </a:p>
        </p:txBody>
      </p:sp>
      <p:cxnSp>
        <p:nvCxnSpPr>
          <p:cNvPr id="18" name="Straight Connector 10">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2">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48924E0D-3770-45E2-9478-20AB35E70F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8350780"/>
      </p:ext>
    </p:extLst>
  </p:cSld>
  <p:clrMapOvr>
    <a:masterClrMapping/>
  </p:clrMapOvr>
  <mc:AlternateContent xmlns:mc="http://schemas.openxmlformats.org/markup-compatibility/2006">
    <mc:Choice xmlns:p14="http://schemas.microsoft.com/office/powerpoint/2010/main" Requires="p14">
      <p:transition spd="slow" p14:dur="2000" advTm="59766"/>
    </mc:Choice>
    <mc:Fallback>
      <p:transition spd="slow" advTm="5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8FCA-B8D2-4FA1-B7BC-DE7E3DB682E0}"/>
              </a:ext>
            </a:extLst>
          </p:cNvPr>
          <p:cNvSpPr>
            <a:spLocks noGrp="1"/>
          </p:cNvSpPr>
          <p:nvPr>
            <p:ph type="title"/>
          </p:nvPr>
        </p:nvSpPr>
        <p:spPr>
          <a:xfrm>
            <a:off x="420098" y="586664"/>
            <a:ext cx="5146983" cy="1475218"/>
          </a:xfrm>
        </p:spPr>
        <p:txBody>
          <a:bodyPr>
            <a:normAutofit/>
          </a:bodyPr>
          <a:lstStyle/>
          <a:p>
            <a:pPr algn="ctr"/>
            <a:r>
              <a:rPr lang="en-GB" sz="6000" dirty="0"/>
              <a:t>3. Jesus</a:t>
            </a:r>
            <a:endParaRPr lang="en-GB" dirty="0"/>
          </a:p>
        </p:txBody>
      </p:sp>
      <p:sp>
        <p:nvSpPr>
          <p:cNvPr id="3" name="Content Placeholder 2">
            <a:extLst>
              <a:ext uri="{FF2B5EF4-FFF2-40B4-BE49-F238E27FC236}">
                <a16:creationId xmlns:a16="http://schemas.microsoft.com/office/drawing/2014/main" id="{23E113D3-0696-455D-8630-16905C70DFAF}"/>
              </a:ext>
            </a:extLst>
          </p:cNvPr>
          <p:cNvSpPr>
            <a:spLocks noGrp="1"/>
          </p:cNvSpPr>
          <p:nvPr>
            <p:ph idx="1"/>
          </p:nvPr>
        </p:nvSpPr>
        <p:spPr>
          <a:xfrm>
            <a:off x="254525" y="2328421"/>
            <a:ext cx="5913322" cy="4215814"/>
          </a:xfrm>
        </p:spPr>
        <p:txBody>
          <a:bodyPr anchor="t">
            <a:normAutofit/>
          </a:bodyPr>
          <a:lstStyle/>
          <a:p>
            <a:pPr marL="0" indent="0">
              <a:buNone/>
            </a:pPr>
            <a:r>
              <a:rPr lang="en-GB" sz="2400" dirty="0"/>
              <a:t>Have you ever thought about Jesus facing stress and discouragement? Jesus was constantly under pressure. </a:t>
            </a:r>
          </a:p>
          <a:p>
            <a:r>
              <a:rPr lang="en-GB" sz="2400" dirty="0"/>
              <a:t>No privacy – there were always lots of people around him</a:t>
            </a:r>
          </a:p>
          <a:p>
            <a:r>
              <a:rPr lang="en-GB" sz="2400" dirty="0"/>
              <a:t>No permanent home – no guaranteed source of food</a:t>
            </a:r>
          </a:p>
          <a:p>
            <a:r>
              <a:rPr lang="en-GB" sz="2400" dirty="0"/>
              <a:t>People repeatedly misunderstood, criticised, and ridiculed Him. </a:t>
            </a:r>
          </a:p>
          <a:p>
            <a:pPr marL="0" indent="0">
              <a:buNone/>
            </a:pPr>
            <a:endParaRPr lang="en-GB" sz="1800" dirty="0"/>
          </a:p>
          <a:p>
            <a:endParaRPr lang="en-GB" sz="1800" dirty="0"/>
          </a:p>
        </p:txBody>
      </p:sp>
      <p:sp>
        <p:nvSpPr>
          <p:cNvPr id="18" name="Freeform: Shape 1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68C454C-7EA3-4A56-A369-4A23AC051008}"/>
              </a:ext>
            </a:extLst>
          </p:cNvPr>
          <p:cNvPicPr>
            <a:picLocks noChangeAspect="1"/>
          </p:cNvPicPr>
          <p:nvPr/>
        </p:nvPicPr>
        <p:blipFill rotWithShape="1">
          <a:blip r:embed="rId6"/>
          <a:srcRect l="13543" r="28043"/>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pic>
        <p:nvPicPr>
          <p:cNvPr id="4" name="Audio 3">
            <a:hlinkClick r:id="" action="ppaction://media"/>
            <a:extLst>
              <a:ext uri="{FF2B5EF4-FFF2-40B4-BE49-F238E27FC236}">
                <a16:creationId xmlns:a16="http://schemas.microsoft.com/office/drawing/2014/main" id="{81795B1C-FF19-4149-AE3F-F9DB8EE881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998384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74175"/>
    </mc:Choice>
    <mc:Fallback>
      <p:transition spd="slow" advTm="74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A603C-3CDF-4641-B066-2DEC508F6DE7}"/>
              </a:ext>
            </a:extLst>
          </p:cNvPr>
          <p:cNvSpPr>
            <a:spLocks noGrp="1"/>
          </p:cNvSpPr>
          <p:nvPr>
            <p:ph type="title"/>
          </p:nvPr>
        </p:nvSpPr>
        <p:spPr>
          <a:xfrm>
            <a:off x="762000" y="540280"/>
            <a:ext cx="5410200" cy="1050395"/>
          </a:xfrm>
        </p:spPr>
        <p:txBody>
          <a:bodyPr>
            <a:normAutofit/>
          </a:bodyPr>
          <a:lstStyle/>
          <a:p>
            <a:pPr algn="ctr"/>
            <a:r>
              <a:rPr lang="en-GB" dirty="0"/>
              <a:t>Jesus</a:t>
            </a:r>
          </a:p>
        </p:txBody>
      </p:sp>
      <p:sp>
        <p:nvSpPr>
          <p:cNvPr id="3" name="Content Placeholder 2">
            <a:extLst>
              <a:ext uri="{FF2B5EF4-FFF2-40B4-BE49-F238E27FC236}">
                <a16:creationId xmlns:a16="http://schemas.microsoft.com/office/drawing/2014/main" id="{4776A101-F49A-40CE-8181-E82227EB5A6E}"/>
              </a:ext>
            </a:extLst>
          </p:cNvPr>
          <p:cNvSpPr>
            <a:spLocks noGrp="1"/>
          </p:cNvSpPr>
          <p:nvPr>
            <p:ph idx="1"/>
          </p:nvPr>
        </p:nvSpPr>
        <p:spPr>
          <a:xfrm>
            <a:off x="235671" y="1979629"/>
            <a:ext cx="6347110" cy="4647414"/>
          </a:xfrm>
        </p:spPr>
        <p:txBody>
          <a:bodyPr anchor="t">
            <a:normAutofit/>
          </a:bodyPr>
          <a:lstStyle/>
          <a:p>
            <a:pPr marL="0" indent="0">
              <a:buNone/>
            </a:pPr>
            <a:r>
              <a:rPr lang="en-GB" sz="2400" b="1" dirty="0"/>
              <a:t>Even Jesus Himself was deeply anguished over what lay before Him.</a:t>
            </a:r>
          </a:p>
          <a:p>
            <a:r>
              <a:rPr lang="en-GB" sz="2400" dirty="0"/>
              <a:t>Isaiah prophesied that Christ would be</a:t>
            </a:r>
            <a:r>
              <a:rPr lang="en-GB" sz="2400" i="1" dirty="0"/>
              <a:t> </a:t>
            </a:r>
            <a:r>
              <a:rPr lang="en-GB" sz="2400" b="1" i="1" dirty="0">
                <a:solidFill>
                  <a:srgbClr val="FF0000"/>
                </a:solidFill>
              </a:rPr>
              <a:t>"a man of sorrows, and acquainted with grief.</a:t>
            </a:r>
            <a:r>
              <a:rPr lang="en-GB" sz="2400" i="1" dirty="0"/>
              <a:t>" </a:t>
            </a:r>
            <a:r>
              <a:rPr lang="en-GB" sz="2400" dirty="0"/>
              <a:t>Isaiah 53:3</a:t>
            </a:r>
          </a:p>
          <a:p>
            <a:r>
              <a:rPr lang="en-GB" sz="2400" b="1" dirty="0"/>
              <a:t>Luke 12:50 </a:t>
            </a:r>
            <a:r>
              <a:rPr lang="en-GB" sz="2400" dirty="0"/>
              <a:t>– “</a:t>
            </a:r>
            <a:r>
              <a:rPr lang="en-GB" sz="2400" i="1" dirty="0"/>
              <a:t>I have a baptism to be baptised with, and </a:t>
            </a:r>
            <a:r>
              <a:rPr lang="en-GB" sz="2400" b="1" i="1" dirty="0">
                <a:solidFill>
                  <a:srgbClr val="FF0000"/>
                </a:solidFill>
              </a:rPr>
              <a:t>how great is my distress until it is accomplished</a:t>
            </a:r>
            <a:r>
              <a:rPr lang="en-GB" sz="2400" b="1" i="1" dirty="0"/>
              <a:t>!”</a:t>
            </a:r>
          </a:p>
          <a:p>
            <a:r>
              <a:rPr lang="en-GB" sz="2400" b="1" dirty="0"/>
              <a:t>Luke 22:39-44 </a:t>
            </a:r>
            <a:r>
              <a:rPr lang="en-GB" sz="2400" dirty="0"/>
              <a:t>– </a:t>
            </a:r>
            <a:r>
              <a:rPr lang="en-GB" sz="2400" i="1" dirty="0"/>
              <a:t>“And </a:t>
            </a:r>
            <a:r>
              <a:rPr lang="en-GB" sz="2400" b="1" i="1" dirty="0">
                <a:solidFill>
                  <a:srgbClr val="FF0000"/>
                </a:solidFill>
              </a:rPr>
              <a:t>being in agony </a:t>
            </a:r>
            <a:r>
              <a:rPr lang="en-GB" sz="2400" i="1" dirty="0"/>
              <a:t>he prayed more earnestly; and </a:t>
            </a:r>
            <a:r>
              <a:rPr lang="en-GB" sz="2400" b="1" i="1" dirty="0">
                <a:solidFill>
                  <a:srgbClr val="FF0000"/>
                </a:solidFill>
              </a:rPr>
              <a:t>his sweat became like great drops of blood</a:t>
            </a:r>
            <a:r>
              <a:rPr lang="en-GB" sz="2400" i="1" dirty="0"/>
              <a:t> falling down to the ground.”</a:t>
            </a:r>
          </a:p>
          <a:p>
            <a:endParaRPr lang="en-GB" sz="1800" dirty="0"/>
          </a:p>
        </p:txBody>
      </p:sp>
      <p:sp>
        <p:nvSpPr>
          <p:cNvPr id="11"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82236C-180F-42AF-8201-E7955BC7C011}"/>
              </a:ext>
            </a:extLst>
          </p:cNvPr>
          <p:cNvPicPr>
            <a:picLocks noChangeAspect="1"/>
          </p:cNvPicPr>
          <p:nvPr/>
        </p:nvPicPr>
        <p:blipFill rotWithShape="1">
          <a:blip r:embed="rId6"/>
          <a:srcRect r="16"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5" name="Audio 4">
            <a:hlinkClick r:id="" action="ppaction://media"/>
            <a:extLst>
              <a:ext uri="{FF2B5EF4-FFF2-40B4-BE49-F238E27FC236}">
                <a16:creationId xmlns:a16="http://schemas.microsoft.com/office/drawing/2014/main" id="{8FA7CBB2-F8F4-44EC-969F-5F9B1F0B4A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270791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5429"/>
    </mc:Choice>
    <mc:Fallback>
      <p:transition spd="slow" advTm="8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B4C5D4-27C2-4989-9CB6-36662E01960C}"/>
              </a:ext>
            </a:extLst>
          </p:cNvPr>
          <p:cNvSpPr>
            <a:spLocks noGrp="1"/>
          </p:cNvSpPr>
          <p:nvPr>
            <p:ph type="title"/>
          </p:nvPr>
        </p:nvSpPr>
        <p:spPr>
          <a:xfrm>
            <a:off x="833002" y="448253"/>
            <a:ext cx="10520702" cy="1325563"/>
          </a:xfrm>
        </p:spPr>
        <p:txBody>
          <a:bodyPr>
            <a:normAutofit/>
          </a:bodyPr>
          <a:lstStyle/>
          <a:p>
            <a:pPr algn="ctr"/>
            <a:r>
              <a:rPr lang="en-GB" dirty="0"/>
              <a:t>How did God treat people who were discouraged?</a:t>
            </a:r>
          </a:p>
        </p:txBody>
      </p:sp>
      <p:sp>
        <p:nvSpPr>
          <p:cNvPr id="3" name="Content Placeholder 2">
            <a:extLst>
              <a:ext uri="{FF2B5EF4-FFF2-40B4-BE49-F238E27FC236}">
                <a16:creationId xmlns:a16="http://schemas.microsoft.com/office/drawing/2014/main" id="{6F174B9E-B7F8-4F52-8863-328988887602}"/>
              </a:ext>
            </a:extLst>
          </p:cNvPr>
          <p:cNvSpPr>
            <a:spLocks noGrp="1"/>
          </p:cNvSpPr>
          <p:nvPr>
            <p:ph idx="1"/>
          </p:nvPr>
        </p:nvSpPr>
        <p:spPr>
          <a:xfrm>
            <a:off x="220025" y="2071991"/>
            <a:ext cx="6264769" cy="4337756"/>
          </a:xfrm>
        </p:spPr>
        <p:txBody>
          <a:bodyPr>
            <a:normAutofit fontScale="92500" lnSpcReduction="10000"/>
          </a:bodyPr>
          <a:lstStyle/>
          <a:p>
            <a:r>
              <a:rPr lang="en-GB" sz="2400" dirty="0"/>
              <a:t>Have you noticed that God didn’t condemn these people for their questions and pain. He reached down to their deepest pit of suffering, and lifted them out. </a:t>
            </a:r>
          </a:p>
          <a:p>
            <a:r>
              <a:rPr lang="en-GB" sz="2400" dirty="0"/>
              <a:t>God cared and showed compassion. He brought hope and gave them victory. </a:t>
            </a:r>
          </a:p>
          <a:p>
            <a:r>
              <a:rPr lang="en-GB" sz="2400" dirty="0"/>
              <a:t>God works the same way today! We have a Saviour who understands our pain, who knows about every weakness and hurt, and reaches out with compassion and hope. </a:t>
            </a:r>
          </a:p>
          <a:p>
            <a:r>
              <a:rPr lang="en-GB" sz="2400" dirty="0"/>
              <a:t>If you find yourself in dark places today, know that you’re not alone. God knows your way, is with you always, and has good still in store.</a:t>
            </a:r>
          </a:p>
          <a:p>
            <a:endParaRPr lang="en-GB" sz="1700" dirty="0"/>
          </a:p>
        </p:txBody>
      </p:sp>
      <p:pic>
        <p:nvPicPr>
          <p:cNvPr id="5" name="Picture 4">
            <a:extLst>
              <a:ext uri="{FF2B5EF4-FFF2-40B4-BE49-F238E27FC236}">
                <a16:creationId xmlns:a16="http://schemas.microsoft.com/office/drawing/2014/main" id="{14ADE607-D600-4092-8437-9312BFAC6C63}"/>
              </a:ext>
            </a:extLst>
          </p:cNvPr>
          <p:cNvPicPr>
            <a:picLocks noChangeAspect="1"/>
          </p:cNvPicPr>
          <p:nvPr/>
        </p:nvPicPr>
        <p:blipFill>
          <a:blip r:embed="rId6"/>
          <a:stretch>
            <a:fillRect/>
          </a:stretch>
        </p:blipFill>
        <p:spPr>
          <a:xfrm>
            <a:off x="6739624" y="2787678"/>
            <a:ext cx="5267155" cy="2962774"/>
          </a:xfrm>
          <a:prstGeom prst="rect">
            <a:avLst/>
          </a:prstGeom>
        </p:spPr>
      </p:pic>
      <p:pic>
        <p:nvPicPr>
          <p:cNvPr id="4" name="Audio 3">
            <a:hlinkClick r:id="" action="ppaction://media"/>
            <a:extLst>
              <a:ext uri="{FF2B5EF4-FFF2-40B4-BE49-F238E27FC236}">
                <a16:creationId xmlns:a16="http://schemas.microsoft.com/office/drawing/2014/main" id="{7480B3AA-A586-4053-940D-98973851311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31545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9815"/>
    </mc:Choice>
    <mc:Fallback>
      <p:transition spd="slow" advTm="9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1DD0F-454D-4134-B38E-ACF3629018F4}"/>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100" b="1" kern="1200" dirty="0">
                <a:solidFill>
                  <a:srgbClr val="FFFFFF"/>
                </a:solidFill>
                <a:latin typeface="+mj-lt"/>
                <a:ea typeface="+mj-ea"/>
                <a:cs typeface="+mj-cs"/>
              </a:rPr>
              <a:t>Jesus understands when we are discouraged and wants us to go to him when we feel anxious or distressed!</a:t>
            </a:r>
          </a:p>
        </p:txBody>
      </p:sp>
      <p:pic>
        <p:nvPicPr>
          <p:cNvPr id="8" name="Content Placeholder 7" descr="A picture containing person, man, phone, cellphone&#10;&#10;Description automatically generated">
            <a:extLst>
              <a:ext uri="{FF2B5EF4-FFF2-40B4-BE49-F238E27FC236}">
                <a16:creationId xmlns:a16="http://schemas.microsoft.com/office/drawing/2014/main" id="{BBE11BD0-D417-43DE-A241-FE898F436CD5}"/>
              </a:ext>
            </a:extLst>
          </p:cNvPr>
          <p:cNvPicPr>
            <a:picLocks noChangeAspect="1"/>
          </p:cNvPicPr>
          <p:nvPr/>
        </p:nvPicPr>
        <p:blipFill rotWithShape="1">
          <a:blip r:embed="rId5">
            <a:extLst>
              <a:ext uri="{28A0092B-C50C-407E-A947-70E740481C1C}">
                <a14:useLocalDpi xmlns:a14="http://schemas.microsoft.com/office/drawing/2010/main" val="0"/>
              </a:ext>
            </a:extLst>
          </a:blip>
          <a:srcRect r="11246" b="-1"/>
          <a:stretch/>
        </p:blipFill>
        <p:spPr>
          <a:xfrm>
            <a:off x="5198775" y="492573"/>
            <a:ext cx="6463639" cy="5880796"/>
          </a:xfrm>
          <a:prstGeom prst="rect">
            <a:avLst/>
          </a:prstGeom>
        </p:spPr>
      </p:pic>
      <p:pic>
        <p:nvPicPr>
          <p:cNvPr id="3" name="Audio 2">
            <a:hlinkClick r:id="" action="ppaction://media"/>
            <a:extLst>
              <a:ext uri="{FF2B5EF4-FFF2-40B4-BE49-F238E27FC236}">
                <a16:creationId xmlns:a16="http://schemas.microsoft.com/office/drawing/2014/main" id="{A7A959A9-EE5F-4E02-B2AC-C1E5ECCEF6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11775356"/>
      </p:ext>
    </p:extLst>
  </p:cSld>
  <p:clrMapOvr>
    <a:masterClrMapping/>
  </p:clrMapOvr>
  <mc:AlternateContent xmlns:mc="http://schemas.openxmlformats.org/markup-compatibility/2006">
    <mc:Choice xmlns:p14="http://schemas.microsoft.com/office/powerpoint/2010/main" Requires="p14">
      <p:transition spd="slow" p14:dur="2000" advTm="45713"/>
    </mc:Choice>
    <mc:Fallback>
      <p:transition spd="slow" advTm="4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BD6AE-1F72-423E-8BCC-5683D4848F7D}"/>
              </a:ext>
            </a:extLst>
          </p:cNvPr>
          <p:cNvPicPr>
            <a:picLocks noChangeAspect="1"/>
          </p:cNvPicPr>
          <p:nvPr/>
        </p:nvPicPr>
        <p:blipFill rotWithShape="1">
          <a:blip r:embed="rId6"/>
          <a:srcRect t="16799" b="1383"/>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54F9D5A-1D17-456C-B04B-06E7A3D1CF5C}"/>
              </a:ext>
            </a:extLst>
          </p:cNvPr>
          <p:cNvSpPr>
            <a:spLocks noGrp="1"/>
          </p:cNvSpPr>
          <p:nvPr>
            <p:ph type="title"/>
          </p:nvPr>
        </p:nvSpPr>
        <p:spPr>
          <a:xfrm>
            <a:off x="525516" y="1117132"/>
            <a:ext cx="4661337" cy="808474"/>
          </a:xfrm>
        </p:spPr>
        <p:txBody>
          <a:bodyPr>
            <a:normAutofit/>
          </a:bodyPr>
          <a:lstStyle/>
          <a:p>
            <a:pPr algn="ctr"/>
            <a:r>
              <a:rPr lang="en-GB" sz="3600" dirty="0"/>
              <a:t>Practical advice </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A265D6-4AE9-43DE-9699-FCD57E4429E3}"/>
              </a:ext>
            </a:extLst>
          </p:cNvPr>
          <p:cNvSpPr>
            <a:spLocks noGrp="1"/>
          </p:cNvSpPr>
          <p:nvPr>
            <p:ph idx="1"/>
          </p:nvPr>
        </p:nvSpPr>
        <p:spPr>
          <a:xfrm>
            <a:off x="304800" y="2828925"/>
            <a:ext cx="5448300" cy="3924300"/>
          </a:xfrm>
        </p:spPr>
        <p:txBody>
          <a:bodyPr anchor="ctr">
            <a:normAutofit lnSpcReduction="10000"/>
          </a:bodyPr>
          <a:lstStyle/>
          <a:p>
            <a:pPr marL="0" indent="0">
              <a:buNone/>
            </a:pPr>
            <a:r>
              <a:rPr lang="en-GB" sz="2200" dirty="0"/>
              <a:t>There are small practical things we can do in order to keep ourselves in the best mental state:</a:t>
            </a:r>
          </a:p>
          <a:p>
            <a:pPr marL="0" indent="0">
              <a:buNone/>
            </a:pPr>
            <a:endParaRPr lang="en-GB" sz="1100" dirty="0"/>
          </a:p>
          <a:p>
            <a:pPr marL="514350" indent="-514350">
              <a:buFont typeface="+mj-lt"/>
              <a:buAutoNum type="arabicPeriod"/>
            </a:pPr>
            <a:r>
              <a:rPr lang="en-GB" sz="2200" b="1" dirty="0"/>
              <a:t>Have a routine</a:t>
            </a:r>
            <a:endParaRPr lang="en-GB" sz="2200" dirty="0"/>
          </a:p>
          <a:p>
            <a:pPr marL="514350" indent="-514350">
              <a:buFont typeface="+mj-lt"/>
              <a:buAutoNum type="arabicPeriod"/>
            </a:pPr>
            <a:r>
              <a:rPr lang="en-GB" sz="2200" b="1" dirty="0"/>
              <a:t>Try to eat a healthy diet</a:t>
            </a:r>
            <a:endParaRPr lang="en-GB" sz="2200" dirty="0"/>
          </a:p>
          <a:p>
            <a:pPr marL="514350" indent="-514350">
              <a:buFont typeface="+mj-lt"/>
              <a:buAutoNum type="arabicPeriod"/>
            </a:pPr>
            <a:r>
              <a:rPr lang="en-GB" sz="2200" b="1" dirty="0"/>
              <a:t>Avoid alcohol</a:t>
            </a:r>
          </a:p>
          <a:p>
            <a:pPr marL="514350" indent="-514350">
              <a:buFont typeface="+mj-lt"/>
              <a:buAutoNum type="arabicPeriod"/>
            </a:pPr>
            <a:r>
              <a:rPr lang="en-GB" sz="2200" b="1" dirty="0"/>
              <a:t>Be more active</a:t>
            </a:r>
          </a:p>
          <a:p>
            <a:pPr marL="514350" indent="-514350">
              <a:buFont typeface="+mj-lt"/>
              <a:buAutoNum type="arabicPeriod"/>
            </a:pPr>
            <a:r>
              <a:rPr lang="en-GB" sz="2200" b="1" dirty="0"/>
              <a:t>Stay in touch</a:t>
            </a:r>
          </a:p>
          <a:p>
            <a:pPr marL="0" indent="0">
              <a:buNone/>
            </a:pPr>
            <a:endParaRPr lang="en-GB" sz="2200" b="1" dirty="0"/>
          </a:p>
          <a:p>
            <a:pPr marL="0" indent="0">
              <a:buNone/>
            </a:pPr>
            <a:r>
              <a:rPr lang="en-GB" sz="2200" dirty="0"/>
              <a:t>“Do your best and let God do the rest!”</a:t>
            </a:r>
          </a:p>
          <a:p>
            <a:endParaRPr lang="en-GB" sz="1100" dirty="0"/>
          </a:p>
          <a:p>
            <a:endParaRPr lang="en-GB" sz="1100" dirty="0"/>
          </a:p>
          <a:p>
            <a:endParaRPr lang="en-GB" sz="1100" dirty="0"/>
          </a:p>
          <a:p>
            <a:pPr marL="514350" indent="-514350">
              <a:buFont typeface="+mj-lt"/>
              <a:buAutoNum type="arabicPeriod"/>
            </a:pPr>
            <a:endParaRPr lang="en-GB" sz="1100" dirty="0"/>
          </a:p>
          <a:p>
            <a:pPr marL="0" indent="0">
              <a:buNone/>
            </a:pPr>
            <a:endParaRPr lang="en-GB" sz="1100" dirty="0"/>
          </a:p>
        </p:txBody>
      </p:sp>
      <p:pic>
        <p:nvPicPr>
          <p:cNvPr id="4" name="Audio 3">
            <a:hlinkClick r:id="" action="ppaction://media"/>
            <a:extLst>
              <a:ext uri="{FF2B5EF4-FFF2-40B4-BE49-F238E27FC236}">
                <a16:creationId xmlns:a16="http://schemas.microsoft.com/office/drawing/2014/main" id="{2F9E1D5B-9C7A-4292-92E0-B05105A2C31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1081604"/>
      </p:ext>
    </p:extLst>
  </p:cSld>
  <p:clrMapOvr>
    <a:masterClrMapping/>
  </p:clrMapOvr>
  <mc:AlternateContent xmlns:mc="http://schemas.openxmlformats.org/markup-compatibility/2006">
    <mc:Choice xmlns:p14="http://schemas.microsoft.com/office/powerpoint/2010/main" Requires="p14">
      <p:transition spd="slow" p14:dur="2000" advTm="151794"/>
    </mc:Choice>
    <mc:Fallback>
      <p:transition spd="slow" advTm="15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DF02F3D-5E14-4556-AB44-4F61662D20EF}"/>
              </a:ext>
            </a:extLst>
          </p:cNvPr>
          <p:cNvPicPr>
            <a:picLocks noChangeAspect="1"/>
          </p:cNvPicPr>
          <p:nvPr/>
        </p:nvPicPr>
        <p:blipFill rotWithShape="1">
          <a:blip r:embed="rId5">
            <a:alphaModFix amt="50000"/>
          </a:blip>
          <a:srcRect l="3556"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4B7132E5-8D92-40F2-8358-FECBDD9B3611}"/>
              </a:ext>
            </a:extLst>
          </p:cNvPr>
          <p:cNvSpPr>
            <a:spLocks noGrp="1"/>
          </p:cNvSpPr>
          <p:nvPr>
            <p:ph type="ctrTitle"/>
          </p:nvPr>
        </p:nvSpPr>
        <p:spPr>
          <a:xfrm>
            <a:off x="1524000" y="144308"/>
            <a:ext cx="9144000" cy="2116138"/>
          </a:xfrm>
        </p:spPr>
        <p:txBody>
          <a:bodyPr>
            <a:normAutofit/>
          </a:bodyPr>
          <a:lstStyle/>
          <a:p>
            <a:r>
              <a:rPr lang="en-GB" dirty="0">
                <a:solidFill>
                  <a:srgbClr val="FFFFFF"/>
                </a:solidFill>
              </a:rPr>
              <a:t>Practical advice: What can we do? </a:t>
            </a:r>
          </a:p>
        </p:txBody>
      </p:sp>
      <p:sp>
        <p:nvSpPr>
          <p:cNvPr id="3" name="Content Placeholder 2">
            <a:extLst>
              <a:ext uri="{FF2B5EF4-FFF2-40B4-BE49-F238E27FC236}">
                <a16:creationId xmlns:a16="http://schemas.microsoft.com/office/drawing/2014/main" id="{337BE966-55AB-4EC1-BDE7-1846F6B22453}"/>
              </a:ext>
            </a:extLst>
          </p:cNvPr>
          <p:cNvSpPr>
            <a:spLocks noGrp="1"/>
          </p:cNvSpPr>
          <p:nvPr>
            <p:ph type="subTitle" idx="1"/>
          </p:nvPr>
        </p:nvSpPr>
        <p:spPr>
          <a:xfrm>
            <a:off x="1524000" y="5245487"/>
            <a:ext cx="9144000" cy="1098395"/>
          </a:xfrm>
        </p:spPr>
        <p:txBody>
          <a:bodyPr>
            <a:normAutofit/>
          </a:bodyPr>
          <a:lstStyle/>
          <a:p>
            <a:r>
              <a:rPr lang="en-GB" sz="6000" dirty="0">
                <a:solidFill>
                  <a:srgbClr val="FFFFFF"/>
                </a:solidFill>
              </a:rPr>
              <a:t>Advice from the Bible</a:t>
            </a:r>
          </a:p>
        </p:txBody>
      </p:sp>
      <p:pic>
        <p:nvPicPr>
          <p:cNvPr id="5" name="Audio 4">
            <a:hlinkClick r:id="" action="ppaction://media"/>
            <a:extLst>
              <a:ext uri="{FF2B5EF4-FFF2-40B4-BE49-F238E27FC236}">
                <a16:creationId xmlns:a16="http://schemas.microsoft.com/office/drawing/2014/main" id="{93D206A1-C532-46FD-9292-F62065D84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77054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8258"/>
    </mc:Choice>
    <mc:Fallback>
      <p:transition spd="slow" advTm="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A782-EE1E-4684-9285-33A481B2996D}"/>
              </a:ext>
            </a:extLst>
          </p:cNvPr>
          <p:cNvSpPr>
            <a:spLocks noGrp="1"/>
          </p:cNvSpPr>
          <p:nvPr>
            <p:ph type="title"/>
          </p:nvPr>
        </p:nvSpPr>
        <p:spPr>
          <a:xfrm>
            <a:off x="514350" y="447675"/>
            <a:ext cx="11382375" cy="1647825"/>
          </a:xfrm>
        </p:spPr>
        <p:txBody>
          <a:bodyPr anchor="ctr">
            <a:normAutofit/>
          </a:bodyPr>
          <a:lstStyle/>
          <a:p>
            <a:r>
              <a:rPr lang="en-GB" sz="3300" dirty="0">
                <a:latin typeface="Comic Sans MS" panose="030F0702030302020204" pitchFamily="66" charset="0"/>
              </a:rPr>
              <a:t>1. Watch what you let into your heart! </a:t>
            </a:r>
            <a:br>
              <a:rPr lang="en-GB" sz="3300" dirty="0">
                <a:latin typeface="Comic Sans MS" panose="030F0702030302020204" pitchFamily="66" charset="0"/>
              </a:rPr>
            </a:br>
            <a:br>
              <a:rPr lang="en-GB" sz="3300" dirty="0">
                <a:latin typeface="Comic Sans MS" panose="030F0702030302020204" pitchFamily="66" charset="0"/>
              </a:rPr>
            </a:br>
            <a:r>
              <a:rPr lang="en-GB" sz="2700" b="1" i="1" dirty="0"/>
              <a:t>“Above all else, guard your heart,  for everything you do flows from it.” </a:t>
            </a:r>
            <a:r>
              <a:rPr lang="en-GB" sz="2200" i="1" dirty="0"/>
              <a:t>(Proverbs 4:23)</a:t>
            </a:r>
            <a:r>
              <a:rPr lang="en-GB" sz="2200" dirty="0">
                <a:latin typeface="Comic Sans MS" panose="030F0702030302020204" pitchFamily="66" charset="0"/>
              </a:rPr>
              <a:t> </a:t>
            </a:r>
            <a:endParaRPr lang="en-GB" sz="33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EC42C111-D13C-436F-98BC-A4CC0A0D6214}"/>
              </a:ext>
            </a:extLst>
          </p:cNvPr>
          <p:cNvSpPr>
            <a:spLocks noGrp="1"/>
          </p:cNvSpPr>
          <p:nvPr>
            <p:ph idx="1"/>
          </p:nvPr>
        </p:nvSpPr>
        <p:spPr>
          <a:xfrm>
            <a:off x="3886200" y="3752850"/>
            <a:ext cx="4867275" cy="2657475"/>
          </a:xfrm>
        </p:spPr>
        <p:txBody>
          <a:bodyPr anchor="ctr">
            <a:normAutofit/>
          </a:bodyPr>
          <a:lstStyle/>
          <a:p>
            <a:endParaRPr lang="en-GB" sz="1000" dirty="0"/>
          </a:p>
          <a:p>
            <a:endParaRPr lang="en-GB" sz="1000" dirty="0"/>
          </a:p>
        </p:txBody>
      </p:sp>
      <p:sp>
        <p:nvSpPr>
          <p:cNvPr id="5" name="Rectangle 4">
            <a:extLst>
              <a:ext uri="{FF2B5EF4-FFF2-40B4-BE49-F238E27FC236}">
                <a16:creationId xmlns:a16="http://schemas.microsoft.com/office/drawing/2014/main" id="{8E3779E4-C3B6-44ED-83AC-90F45101CFD9}"/>
              </a:ext>
            </a:extLst>
          </p:cNvPr>
          <p:cNvSpPr/>
          <p:nvPr/>
        </p:nvSpPr>
        <p:spPr>
          <a:xfrm>
            <a:off x="350467" y="2442317"/>
            <a:ext cx="5855070" cy="265747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GB" sz="2800" dirty="0"/>
              <a:t>What do you read/watch? </a:t>
            </a:r>
          </a:p>
          <a:p>
            <a:pPr marL="457200" indent="-457200">
              <a:buFont typeface="+mj-lt"/>
              <a:buAutoNum type="arabicPeriod"/>
            </a:pPr>
            <a:r>
              <a:rPr lang="en-GB" sz="2800" dirty="0"/>
              <a:t>What kind of music do you listen to?</a:t>
            </a:r>
          </a:p>
          <a:p>
            <a:pPr marL="457200" indent="-457200">
              <a:buFont typeface="+mj-lt"/>
              <a:buAutoNum type="arabicPeriod"/>
            </a:pPr>
            <a:r>
              <a:rPr lang="en-GB" sz="2800" dirty="0"/>
              <a:t>What do you spend your free time with?</a:t>
            </a:r>
          </a:p>
          <a:p>
            <a:pPr algn="ctr"/>
            <a:endParaRPr lang="en-GB" sz="2400" dirty="0"/>
          </a:p>
        </p:txBody>
      </p:sp>
      <p:sp>
        <p:nvSpPr>
          <p:cNvPr id="6" name="Rectangle 5">
            <a:extLst>
              <a:ext uri="{FF2B5EF4-FFF2-40B4-BE49-F238E27FC236}">
                <a16:creationId xmlns:a16="http://schemas.microsoft.com/office/drawing/2014/main" id="{6AC01B59-4309-43A6-AC89-80BA81B71976}"/>
              </a:ext>
            </a:extLst>
          </p:cNvPr>
          <p:cNvSpPr/>
          <p:nvPr/>
        </p:nvSpPr>
        <p:spPr>
          <a:xfrm>
            <a:off x="6421806" y="2289917"/>
            <a:ext cx="5572969" cy="310123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TEST your preference:</a:t>
            </a:r>
          </a:p>
          <a:p>
            <a:endParaRPr lang="en-GB" sz="2000" dirty="0"/>
          </a:p>
          <a:p>
            <a:pPr marL="342900" indent="-342900">
              <a:buFont typeface="+mj-lt"/>
              <a:buAutoNum type="arabicPeriod"/>
            </a:pPr>
            <a:r>
              <a:rPr lang="en-GB" sz="2400" dirty="0"/>
              <a:t>Does it bring you closer to God?</a:t>
            </a:r>
          </a:p>
          <a:p>
            <a:pPr marL="342900" indent="-342900">
              <a:buFont typeface="+mj-lt"/>
              <a:buAutoNum type="arabicPeriod"/>
            </a:pPr>
            <a:r>
              <a:rPr lang="en-GB" sz="2400" dirty="0"/>
              <a:t>Does it lift you up or pull you down? </a:t>
            </a:r>
          </a:p>
          <a:p>
            <a:pPr marL="342900" indent="-342900">
              <a:buFont typeface="+mj-lt"/>
              <a:buAutoNum type="arabicPeriod"/>
            </a:pPr>
            <a:r>
              <a:rPr lang="en-GB" sz="2400" dirty="0"/>
              <a:t>Do you feel emotionally stable after watching/reading/listening to it or does it unsettle you?</a:t>
            </a:r>
          </a:p>
          <a:p>
            <a:pPr algn="ctr"/>
            <a:endParaRPr lang="en-GB" sz="1600" dirty="0"/>
          </a:p>
        </p:txBody>
      </p:sp>
      <p:sp>
        <p:nvSpPr>
          <p:cNvPr id="7" name="Rectangle 6">
            <a:extLst>
              <a:ext uri="{FF2B5EF4-FFF2-40B4-BE49-F238E27FC236}">
                <a16:creationId xmlns:a16="http://schemas.microsoft.com/office/drawing/2014/main" id="{A69D9B76-2EBE-4E34-A0E7-A5B6E236F5C2}"/>
              </a:ext>
            </a:extLst>
          </p:cNvPr>
          <p:cNvSpPr/>
          <p:nvPr/>
        </p:nvSpPr>
        <p:spPr>
          <a:xfrm>
            <a:off x="3168465" y="5585567"/>
            <a:ext cx="6647888" cy="11161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aseline="30000" dirty="0"/>
              <a:t> </a:t>
            </a:r>
            <a:r>
              <a:rPr lang="en-GB" sz="2400" dirty="0"/>
              <a:t>“I have the right to do anything,” you say—but not everything is beneficial. (1Cor 10:23)</a:t>
            </a:r>
          </a:p>
        </p:txBody>
      </p:sp>
      <p:pic>
        <p:nvPicPr>
          <p:cNvPr id="4" name="Audio 3">
            <a:hlinkClick r:id="" action="ppaction://media"/>
            <a:extLst>
              <a:ext uri="{FF2B5EF4-FFF2-40B4-BE49-F238E27FC236}">
                <a16:creationId xmlns:a16="http://schemas.microsoft.com/office/drawing/2014/main" id="{0FB306AD-605D-4D20-9153-AD25FF92345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23185210"/>
      </p:ext>
    </p:extLst>
  </p:cSld>
  <p:clrMapOvr>
    <a:masterClrMapping/>
  </p:clrMapOvr>
  <mc:AlternateContent xmlns:mc="http://schemas.openxmlformats.org/markup-compatibility/2006">
    <mc:Choice xmlns:p14="http://schemas.microsoft.com/office/powerpoint/2010/main" Requires="p14">
      <p:transition spd="slow" p14:dur="2000" advTm="126705"/>
    </mc:Choice>
    <mc:Fallback>
      <p:transition spd="slow" advTm="12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73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5E51AF-77C1-4DFE-9EC1-955D85CEEDF3}"/>
              </a:ext>
            </a:extLst>
          </p:cNvPr>
          <p:cNvSpPr>
            <a:spLocks noGrp="1"/>
          </p:cNvSpPr>
          <p:nvPr>
            <p:ph type="title"/>
          </p:nvPr>
        </p:nvSpPr>
        <p:spPr>
          <a:xfrm>
            <a:off x="524256" y="4767072"/>
            <a:ext cx="6594189" cy="1625210"/>
          </a:xfrm>
        </p:spPr>
        <p:txBody>
          <a:bodyPr>
            <a:normAutofit/>
          </a:bodyPr>
          <a:lstStyle/>
          <a:p>
            <a:pPr algn="r"/>
            <a:r>
              <a:rPr lang="en-GB" b="1">
                <a:solidFill>
                  <a:srgbClr val="FFFFFF"/>
                </a:solidFill>
              </a:rPr>
              <a:t>2. STOP ‘Negative Thinking’</a:t>
            </a:r>
            <a:endParaRPr lang="en-GB">
              <a:solidFill>
                <a:srgbClr val="FFFFFF"/>
              </a:solidFill>
            </a:endParaRPr>
          </a:p>
        </p:txBody>
      </p:sp>
      <p:pic>
        <p:nvPicPr>
          <p:cNvPr id="4" name="Picture 3">
            <a:extLst>
              <a:ext uri="{FF2B5EF4-FFF2-40B4-BE49-F238E27FC236}">
                <a16:creationId xmlns:a16="http://schemas.microsoft.com/office/drawing/2014/main" id="{0AB4F1CD-942F-4447-82C8-B4DB40216676}"/>
              </a:ext>
            </a:extLst>
          </p:cNvPr>
          <p:cNvPicPr>
            <a:picLocks noChangeAspect="1"/>
          </p:cNvPicPr>
          <p:nvPr/>
        </p:nvPicPr>
        <p:blipFill rotWithShape="1">
          <a:blip r:embed="rId6"/>
          <a:srcRect l="3338"/>
          <a:stretch/>
        </p:blipFill>
        <p:spPr>
          <a:xfrm>
            <a:off x="327547" y="321733"/>
            <a:ext cx="7058306" cy="4107392"/>
          </a:xfrm>
          <a:prstGeom prst="rect">
            <a:avLst/>
          </a:prstGeom>
        </p:spPr>
      </p:pic>
      <p:sp>
        <p:nvSpPr>
          <p:cNvPr id="42" name="Rectangle 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A6B0B52-7DD2-40C0-86EC-888256B0F6B8}"/>
              </a:ext>
            </a:extLst>
          </p:cNvPr>
          <p:cNvSpPr>
            <a:spLocks noGrp="1"/>
          </p:cNvSpPr>
          <p:nvPr>
            <p:ph idx="1"/>
          </p:nvPr>
        </p:nvSpPr>
        <p:spPr>
          <a:xfrm>
            <a:off x="7561516" y="530077"/>
            <a:ext cx="4281890" cy="6214534"/>
          </a:xfrm>
        </p:spPr>
        <p:txBody>
          <a:bodyPr anchor="ctr">
            <a:normAutofit lnSpcReduction="10000"/>
          </a:bodyPr>
          <a:lstStyle/>
          <a:p>
            <a:pPr marL="0" indent="0">
              <a:buNone/>
            </a:pPr>
            <a:r>
              <a:rPr lang="en-GB" sz="2400" dirty="0">
                <a:solidFill>
                  <a:srgbClr val="FFFFFF"/>
                </a:solidFill>
              </a:rPr>
              <a:t>What do you think about right before you start feeling low? What triggers this feeling?</a:t>
            </a:r>
          </a:p>
          <a:p>
            <a:pPr marL="0" indent="0">
              <a:buNone/>
            </a:pPr>
            <a:endParaRPr lang="en-GB" sz="2400" dirty="0">
              <a:solidFill>
                <a:srgbClr val="FFFFFF"/>
              </a:solidFill>
            </a:endParaRPr>
          </a:p>
          <a:p>
            <a:pPr marL="0" indent="0">
              <a:buNone/>
            </a:pPr>
            <a:r>
              <a:rPr lang="en-GB" sz="2400" dirty="0">
                <a:solidFill>
                  <a:srgbClr val="FFFFFF"/>
                </a:solidFill>
              </a:rPr>
              <a:t>It's vitally important for you to find out what God says is the truth about you and your life. </a:t>
            </a:r>
          </a:p>
          <a:p>
            <a:pPr marL="0" indent="0">
              <a:buNone/>
            </a:pPr>
            <a:endParaRPr lang="en-GB" sz="2400" dirty="0">
              <a:solidFill>
                <a:srgbClr val="FFFFFF"/>
              </a:solidFill>
            </a:endParaRPr>
          </a:p>
          <a:p>
            <a:pPr marL="0" indent="0">
              <a:buNone/>
            </a:pPr>
            <a:r>
              <a:rPr lang="en-GB" sz="2400" b="1" i="1" dirty="0">
                <a:solidFill>
                  <a:srgbClr val="FFFFFF"/>
                </a:solidFill>
              </a:rPr>
              <a:t>"For God so loved the world, that he gave his only Son, that whoever believes in him should not perish but have eternal life.“ </a:t>
            </a:r>
            <a:r>
              <a:rPr lang="en-GB" sz="2400" dirty="0">
                <a:solidFill>
                  <a:srgbClr val="FFFFFF"/>
                </a:solidFill>
              </a:rPr>
              <a:t>(John 3:16)</a:t>
            </a:r>
          </a:p>
          <a:p>
            <a:pPr marL="0" indent="0">
              <a:buNone/>
            </a:pPr>
            <a:r>
              <a:rPr lang="en-GB" sz="2400" b="1" i="1" dirty="0">
                <a:solidFill>
                  <a:srgbClr val="FFFFFF"/>
                </a:solidFill>
              </a:rPr>
              <a:t>"See what great love the Father has lavished on us, that we should be called children of God! And that is what we are!“</a:t>
            </a:r>
            <a:r>
              <a:rPr lang="en-GB" sz="2400" dirty="0">
                <a:solidFill>
                  <a:srgbClr val="FFFFFF"/>
                </a:solidFill>
              </a:rPr>
              <a:t> (1 John 3:1)</a:t>
            </a:r>
          </a:p>
          <a:p>
            <a:pPr marL="0" indent="0">
              <a:buNone/>
            </a:pPr>
            <a:endParaRPr lang="en-GB" sz="1700" dirty="0">
              <a:solidFill>
                <a:srgbClr val="FFFFFF"/>
              </a:solidFill>
            </a:endParaRPr>
          </a:p>
        </p:txBody>
      </p:sp>
      <p:pic>
        <p:nvPicPr>
          <p:cNvPr id="5" name="Audio 4">
            <a:hlinkClick r:id="" action="ppaction://media"/>
            <a:extLst>
              <a:ext uri="{FF2B5EF4-FFF2-40B4-BE49-F238E27FC236}">
                <a16:creationId xmlns:a16="http://schemas.microsoft.com/office/drawing/2014/main" id="{A9BBD02F-28C3-44DB-A043-404DFB0CCA6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14888368"/>
      </p:ext>
    </p:extLst>
  </p:cSld>
  <p:clrMapOvr>
    <a:masterClrMapping/>
  </p:clrMapOvr>
  <mc:AlternateContent xmlns:mc="http://schemas.openxmlformats.org/markup-compatibility/2006">
    <mc:Choice xmlns:p14="http://schemas.microsoft.com/office/powerpoint/2010/main" Requires="p14">
      <p:transition spd="slow" p14:dur="2000" advTm="75490"/>
    </mc:Choice>
    <mc:Fallback>
      <p:transition spd="slow" advTm="7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CCF3DF-4043-4BEA-B561-51D588644EEB}"/>
              </a:ext>
            </a:extLst>
          </p:cNvPr>
          <p:cNvSpPr>
            <a:spLocks noGrp="1"/>
          </p:cNvSpPr>
          <p:nvPr>
            <p:ph type="title"/>
          </p:nvPr>
        </p:nvSpPr>
        <p:spPr>
          <a:xfrm>
            <a:off x="6094104" y="802955"/>
            <a:ext cx="5614875" cy="1454051"/>
          </a:xfrm>
        </p:spPr>
        <p:txBody>
          <a:bodyPr>
            <a:normAutofit/>
          </a:bodyPr>
          <a:lstStyle/>
          <a:p>
            <a:r>
              <a:rPr lang="en-GB" dirty="0">
                <a:solidFill>
                  <a:srgbClr val="000000"/>
                </a:solidFill>
              </a:rPr>
              <a:t>3. Don’t be led by your emotions</a:t>
            </a:r>
          </a:p>
        </p:txBody>
      </p:sp>
      <p:sp>
        <p:nvSpPr>
          <p:cNvPr id="2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E72DB15-273E-4482-ADFA-7D9126452403}"/>
              </a:ext>
            </a:extLst>
          </p:cNvPr>
          <p:cNvPicPr>
            <a:picLocks noChangeAspect="1"/>
          </p:cNvPicPr>
          <p:nvPr/>
        </p:nvPicPr>
        <p:blipFill rotWithShape="1">
          <a:blip r:embed="rId7">
            <a:alphaModFix/>
          </a:blip>
          <a:srcRect l="17496" r="18492"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59D1BFAD-055D-486C-A851-75E3289A6071}"/>
              </a:ext>
            </a:extLst>
          </p:cNvPr>
          <p:cNvSpPr>
            <a:spLocks noGrp="1"/>
          </p:cNvSpPr>
          <p:nvPr>
            <p:ph idx="1"/>
          </p:nvPr>
        </p:nvSpPr>
        <p:spPr>
          <a:xfrm>
            <a:off x="5943599" y="2421682"/>
            <a:ext cx="6086476" cy="3998168"/>
          </a:xfrm>
        </p:spPr>
        <p:txBody>
          <a:bodyPr anchor="ctr">
            <a:normAutofit/>
          </a:bodyPr>
          <a:lstStyle/>
          <a:p>
            <a:pPr marL="0" indent="0">
              <a:buNone/>
            </a:pPr>
            <a:r>
              <a:rPr lang="en-GB" sz="2400" dirty="0">
                <a:solidFill>
                  <a:srgbClr val="000000"/>
                </a:solidFill>
              </a:rPr>
              <a:t>The problem comes when we begin to believe that ‘what we </a:t>
            </a:r>
            <a:r>
              <a:rPr lang="en-GB" sz="2400" i="1" dirty="0">
                <a:solidFill>
                  <a:srgbClr val="000000"/>
                </a:solidFill>
              </a:rPr>
              <a:t>feel </a:t>
            </a:r>
            <a:r>
              <a:rPr lang="en-GB" sz="2400" dirty="0">
                <a:solidFill>
                  <a:srgbClr val="000000"/>
                </a:solidFill>
              </a:rPr>
              <a:t>must be the truth’.  </a:t>
            </a:r>
          </a:p>
          <a:p>
            <a:pPr marL="0" indent="0">
              <a:buNone/>
            </a:pPr>
            <a:r>
              <a:rPr lang="en-GB" sz="2400" dirty="0">
                <a:solidFill>
                  <a:srgbClr val="000000"/>
                </a:solidFill>
              </a:rPr>
              <a:t>It is never safe to “follow your heart” because our hearts are deceitful and desperately wicked (Jer. 17:9).</a:t>
            </a:r>
          </a:p>
          <a:p>
            <a:pPr marL="0" indent="0">
              <a:buNone/>
            </a:pPr>
            <a:r>
              <a:rPr lang="en-GB" sz="2400" b="1" i="1" dirty="0">
                <a:solidFill>
                  <a:srgbClr val="000000"/>
                </a:solidFill>
              </a:rPr>
              <a:t>“Trust in the LORD with all your heart, and do not lean on your own understanding” (Proverbs 3:5)</a:t>
            </a:r>
          </a:p>
        </p:txBody>
      </p:sp>
      <p:pic>
        <p:nvPicPr>
          <p:cNvPr id="5" name="Audio 4">
            <a:hlinkClick r:id="" action="ppaction://media"/>
            <a:extLst>
              <a:ext uri="{FF2B5EF4-FFF2-40B4-BE49-F238E27FC236}">
                <a16:creationId xmlns:a16="http://schemas.microsoft.com/office/drawing/2014/main" id="{9EC9593C-EC44-41AF-8A32-804C7DA25B2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23456326"/>
      </p:ext>
    </p:extLst>
  </p:cSld>
  <p:clrMapOvr>
    <a:masterClrMapping/>
  </p:clrMapOvr>
  <mc:AlternateContent xmlns:mc="http://schemas.openxmlformats.org/markup-compatibility/2006">
    <mc:Choice xmlns:p14="http://schemas.microsoft.com/office/powerpoint/2010/main" Requires="p14">
      <p:transition spd="slow" p14:dur="2000" advTm="69011"/>
    </mc:Choice>
    <mc:Fallback>
      <p:transition spd="slow" advTm="6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D5F5F-4DE1-4D47-88EC-EE94993FA7B2}"/>
              </a:ext>
            </a:extLst>
          </p:cNvPr>
          <p:cNvSpPr>
            <a:spLocks noGrp="1"/>
          </p:cNvSpPr>
          <p:nvPr>
            <p:ph type="title"/>
          </p:nvPr>
        </p:nvSpPr>
        <p:spPr>
          <a:xfrm>
            <a:off x="619125" y="321177"/>
            <a:ext cx="6562725" cy="1269498"/>
          </a:xfrm>
        </p:spPr>
        <p:txBody>
          <a:bodyPr>
            <a:normAutofit/>
          </a:bodyPr>
          <a:lstStyle/>
          <a:p>
            <a:r>
              <a:rPr lang="en-GB" sz="4000" dirty="0"/>
              <a:t>4. The Bible teaches about ‘disciplining our thoughts’</a:t>
            </a:r>
          </a:p>
        </p:txBody>
      </p:sp>
      <p:sp>
        <p:nvSpPr>
          <p:cNvPr id="3" name="Content Placeholder 2">
            <a:extLst>
              <a:ext uri="{FF2B5EF4-FFF2-40B4-BE49-F238E27FC236}">
                <a16:creationId xmlns:a16="http://schemas.microsoft.com/office/drawing/2014/main" id="{457A802C-71F6-4EEC-B1D3-75CEAD74B11D}"/>
              </a:ext>
            </a:extLst>
          </p:cNvPr>
          <p:cNvSpPr>
            <a:spLocks noGrp="1"/>
          </p:cNvSpPr>
          <p:nvPr>
            <p:ph idx="1"/>
          </p:nvPr>
        </p:nvSpPr>
        <p:spPr>
          <a:xfrm>
            <a:off x="495300" y="2121762"/>
            <a:ext cx="7015830" cy="3953282"/>
          </a:xfrm>
        </p:spPr>
        <p:txBody>
          <a:bodyPr>
            <a:normAutofit fontScale="92500"/>
          </a:bodyPr>
          <a:lstStyle/>
          <a:p>
            <a:pPr marL="0" indent="0">
              <a:buNone/>
            </a:pPr>
            <a:r>
              <a:rPr lang="en-GB" i="1" dirty="0"/>
              <a:t>“We take captive every thought to make it obedient to Christ.” (2 Corinthians 10:5)</a:t>
            </a:r>
          </a:p>
          <a:p>
            <a:pPr marL="0" indent="0">
              <a:buNone/>
            </a:pPr>
            <a:endParaRPr lang="en-GB" i="1" dirty="0"/>
          </a:p>
          <a:p>
            <a:pPr marL="457200" indent="-457200">
              <a:buFont typeface="+mj-lt"/>
              <a:buAutoNum type="arabicPeriod"/>
            </a:pPr>
            <a:r>
              <a:rPr lang="en-GB" sz="2400" dirty="0"/>
              <a:t>STOP repeating negative things to yourself!</a:t>
            </a:r>
          </a:p>
          <a:p>
            <a:pPr marL="457200" indent="-457200">
              <a:buFont typeface="+mj-lt"/>
              <a:buAutoNum type="arabicPeriod"/>
            </a:pPr>
            <a:r>
              <a:rPr lang="en-GB" sz="2400" dirty="0"/>
              <a:t>Memorise and repeat to yourself the truths you find in the Bible to CONTRADICT the negative thoughts!</a:t>
            </a:r>
          </a:p>
          <a:p>
            <a:pPr marL="0" indent="0">
              <a:buNone/>
            </a:pPr>
            <a:endParaRPr lang="en-GB" sz="2400" dirty="0"/>
          </a:p>
          <a:p>
            <a:pPr marL="0" indent="0">
              <a:buNone/>
            </a:pPr>
            <a:r>
              <a:rPr lang="en-GB" sz="2400" dirty="0"/>
              <a:t>“God doesn’t want us to be a captive to our thoughts – He wants us to hold our thoughts captive” (Christina Cook Lee)</a:t>
            </a:r>
          </a:p>
          <a:p>
            <a:pPr marL="0" indent="0">
              <a:buNone/>
            </a:pPr>
            <a:endParaRPr lang="en-GB" sz="2400" dirty="0"/>
          </a:p>
          <a:p>
            <a:endParaRPr lang="en-GB" sz="2400" dirty="0"/>
          </a:p>
          <a:p>
            <a:endParaRPr lang="en-GB" sz="2400" dirty="0"/>
          </a:p>
        </p:txBody>
      </p:sp>
      <p:pic>
        <p:nvPicPr>
          <p:cNvPr id="5" name="Picture 4">
            <a:extLst>
              <a:ext uri="{FF2B5EF4-FFF2-40B4-BE49-F238E27FC236}">
                <a16:creationId xmlns:a16="http://schemas.microsoft.com/office/drawing/2014/main" id="{388AADE8-2FA0-4B18-9CAC-A59A9BA42FDF}"/>
              </a:ext>
            </a:extLst>
          </p:cNvPr>
          <p:cNvPicPr>
            <a:picLocks noChangeAspect="1"/>
          </p:cNvPicPr>
          <p:nvPr/>
        </p:nvPicPr>
        <p:blipFill>
          <a:blip r:embed="rId6"/>
          <a:stretch>
            <a:fillRect/>
          </a:stretch>
        </p:blipFill>
        <p:spPr>
          <a:xfrm>
            <a:off x="7812706" y="4892640"/>
            <a:ext cx="4042409" cy="1182404"/>
          </a:xfrm>
          <a:prstGeom prst="rect">
            <a:avLst/>
          </a:prstGeom>
        </p:spPr>
      </p:pic>
      <p:pic>
        <p:nvPicPr>
          <p:cNvPr id="4" name="Picture 3">
            <a:extLst>
              <a:ext uri="{FF2B5EF4-FFF2-40B4-BE49-F238E27FC236}">
                <a16:creationId xmlns:a16="http://schemas.microsoft.com/office/drawing/2014/main" id="{154B2BC9-391F-40B5-80BA-5920575B71F3}"/>
              </a:ext>
            </a:extLst>
          </p:cNvPr>
          <p:cNvPicPr>
            <a:picLocks noChangeAspect="1"/>
          </p:cNvPicPr>
          <p:nvPr/>
        </p:nvPicPr>
        <p:blipFill>
          <a:blip r:embed="rId7"/>
          <a:stretch>
            <a:fillRect/>
          </a:stretch>
        </p:blipFill>
        <p:spPr>
          <a:xfrm>
            <a:off x="8668945" y="640081"/>
            <a:ext cx="2329933" cy="3388994"/>
          </a:xfrm>
          <a:prstGeom prst="rect">
            <a:avLst/>
          </a:prstGeom>
        </p:spPr>
      </p:pic>
      <p:sp>
        <p:nvSpPr>
          <p:cNvPr id="6" name="Oval 5">
            <a:extLst>
              <a:ext uri="{FF2B5EF4-FFF2-40B4-BE49-F238E27FC236}">
                <a16:creationId xmlns:a16="http://schemas.microsoft.com/office/drawing/2014/main" id="{587384A3-CE90-4423-BFA8-AFA67F3E0293}"/>
              </a:ext>
            </a:extLst>
          </p:cNvPr>
          <p:cNvSpPr/>
          <p:nvPr/>
        </p:nvSpPr>
        <p:spPr>
          <a:xfrm>
            <a:off x="8700017" y="923827"/>
            <a:ext cx="566531" cy="66684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9FC5EE43-4901-4344-AD59-F4205045E76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18114256"/>
      </p:ext>
    </p:extLst>
  </p:cSld>
  <p:clrMapOvr>
    <a:masterClrMapping/>
  </p:clrMapOvr>
  <mc:AlternateContent xmlns:mc="http://schemas.openxmlformats.org/markup-compatibility/2006">
    <mc:Choice xmlns:p14="http://schemas.microsoft.com/office/powerpoint/2010/main" Requires="p14">
      <p:transition spd="slow" p14:dur="2000" advTm="134930"/>
    </mc:Choice>
    <mc:Fallback>
      <p:transition spd="slow" advTm="13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58E65-6AA6-4714-B22D-46FA873B93AC}"/>
              </a:ext>
            </a:extLst>
          </p:cNvPr>
          <p:cNvSpPr>
            <a:spLocks noGrp="1"/>
          </p:cNvSpPr>
          <p:nvPr>
            <p:ph type="title"/>
          </p:nvPr>
        </p:nvSpPr>
        <p:spPr>
          <a:xfrm>
            <a:off x="4965430" y="629268"/>
            <a:ext cx="6586491" cy="1286160"/>
          </a:xfrm>
        </p:spPr>
        <p:txBody>
          <a:bodyPr anchor="b">
            <a:normAutofit/>
          </a:bodyPr>
          <a:lstStyle/>
          <a:p>
            <a:r>
              <a:rPr lang="en-GB" dirty="0"/>
              <a:t>Stress </a:t>
            </a:r>
          </a:p>
        </p:txBody>
      </p:sp>
      <p:pic>
        <p:nvPicPr>
          <p:cNvPr id="4" name="Picture 3">
            <a:extLst>
              <a:ext uri="{FF2B5EF4-FFF2-40B4-BE49-F238E27FC236}">
                <a16:creationId xmlns:a16="http://schemas.microsoft.com/office/drawing/2014/main" id="{B1B35FE9-387E-4C08-8F9C-D1E955B455C2}"/>
              </a:ext>
            </a:extLst>
          </p:cNvPr>
          <p:cNvPicPr>
            <a:picLocks noChangeAspect="1"/>
          </p:cNvPicPr>
          <p:nvPr/>
        </p:nvPicPr>
        <p:blipFill rotWithShape="1">
          <a:blip r:embed="rId6"/>
          <a:srcRect l="40836" r="21143"/>
          <a:stretch/>
        </p:blipFill>
        <p:spPr>
          <a:xfrm>
            <a:off x="20" y="10"/>
            <a:ext cx="4635571" cy="6857990"/>
          </a:xfrm>
          <a:prstGeom prst="rect">
            <a:avLst/>
          </a:prstGeom>
          <a:effectLst/>
        </p:spPr>
      </p:pic>
      <p:cxnSp>
        <p:nvCxnSpPr>
          <p:cNvPr id="11"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A22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6513E2A-6902-415D-ADC1-CCF7384EAAEE}"/>
              </a:ext>
            </a:extLst>
          </p:cNvPr>
          <p:cNvSpPr>
            <a:spLocks noGrp="1"/>
          </p:cNvSpPr>
          <p:nvPr>
            <p:ph idx="1"/>
          </p:nvPr>
        </p:nvSpPr>
        <p:spPr>
          <a:xfrm>
            <a:off x="4803494" y="2314808"/>
            <a:ext cx="7055131" cy="4266966"/>
          </a:xfrm>
        </p:spPr>
        <p:txBody>
          <a:bodyPr>
            <a:normAutofit fontScale="92500" lnSpcReduction="10000"/>
          </a:bodyPr>
          <a:lstStyle/>
          <a:p>
            <a:pPr marL="0" indent="0">
              <a:buNone/>
            </a:pPr>
            <a:r>
              <a:rPr lang="en-GB" sz="2400" dirty="0"/>
              <a:t>We live in a stressful environment. Our lives might be much easier physically than our grandparents’ lives as we have much more comfort than human beings ever had. </a:t>
            </a:r>
          </a:p>
          <a:p>
            <a:pPr marL="0" indent="0">
              <a:buNone/>
            </a:pPr>
            <a:endParaRPr lang="en-GB" sz="2400" dirty="0"/>
          </a:p>
          <a:p>
            <a:pPr marL="0" indent="0">
              <a:buNone/>
            </a:pPr>
            <a:r>
              <a:rPr lang="en-GB" sz="2400" u="sng" dirty="0"/>
              <a:t>Questions:</a:t>
            </a:r>
          </a:p>
          <a:p>
            <a:pPr marL="0" indent="0">
              <a:buNone/>
            </a:pPr>
            <a:endParaRPr lang="en-GB" sz="2400" dirty="0"/>
          </a:p>
          <a:p>
            <a:pPr marL="514350" indent="-514350">
              <a:buFont typeface="+mj-lt"/>
              <a:buAutoNum type="arabicPeriod"/>
            </a:pPr>
            <a:r>
              <a:rPr lang="en-GB" sz="2400" dirty="0"/>
              <a:t>Are we more stressed than generations were before us?</a:t>
            </a:r>
          </a:p>
          <a:p>
            <a:pPr marL="514350" indent="-514350">
              <a:buFont typeface="+mj-lt"/>
              <a:buAutoNum type="arabicPeriod"/>
            </a:pPr>
            <a:r>
              <a:rPr lang="en-GB" sz="2400" dirty="0"/>
              <a:t>Do we really have more pressure on us now than people used to have in the past or simply we can’t handle pressure as well as our ancestors did? </a:t>
            </a:r>
          </a:p>
          <a:p>
            <a:pPr marL="514350" indent="-514350">
              <a:buFont typeface="+mj-lt"/>
              <a:buAutoNum type="arabicPeriod"/>
            </a:pPr>
            <a:r>
              <a:rPr lang="en-GB" sz="2400" dirty="0"/>
              <a:t>Why are we emotionally more vulnerable than people used to be in the previous centuries?</a:t>
            </a:r>
          </a:p>
          <a:p>
            <a:pPr marL="0" indent="0">
              <a:buNone/>
            </a:pPr>
            <a:endParaRPr lang="en-GB" sz="1700" dirty="0"/>
          </a:p>
        </p:txBody>
      </p:sp>
      <p:pic>
        <p:nvPicPr>
          <p:cNvPr id="5" name="Audio 4">
            <a:hlinkClick r:id="" action="ppaction://media"/>
            <a:extLst>
              <a:ext uri="{FF2B5EF4-FFF2-40B4-BE49-F238E27FC236}">
                <a16:creationId xmlns:a16="http://schemas.microsoft.com/office/drawing/2014/main" id="{02E3E0A6-5640-490E-B5A1-455B42EF599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31114360"/>
      </p:ext>
    </p:extLst>
  </p:cSld>
  <p:clrMapOvr>
    <a:masterClrMapping/>
  </p:clrMapOvr>
  <mc:AlternateContent xmlns:mc="http://schemas.openxmlformats.org/markup-compatibility/2006">
    <mc:Choice xmlns:p14="http://schemas.microsoft.com/office/powerpoint/2010/main" Requires="p14">
      <p:transition spd="slow" p14:dur="2000" advTm="248357"/>
    </mc:Choice>
    <mc:Fallback>
      <p:transition spd="slow" advTm="24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5A4B9D-A492-4883-8C5B-86E958CC5EAE}"/>
              </a:ext>
            </a:extLst>
          </p:cNvPr>
          <p:cNvSpPr>
            <a:spLocks noGrp="1"/>
          </p:cNvSpPr>
          <p:nvPr>
            <p:ph type="title"/>
          </p:nvPr>
        </p:nvSpPr>
        <p:spPr>
          <a:xfrm>
            <a:off x="4299198" y="242576"/>
            <a:ext cx="7164493" cy="1325563"/>
          </a:xfrm>
        </p:spPr>
        <p:txBody>
          <a:bodyPr>
            <a:normAutofit/>
          </a:bodyPr>
          <a:lstStyle/>
          <a:p>
            <a:r>
              <a:rPr lang="en-GB" dirty="0"/>
              <a:t>“The Invisible War”</a:t>
            </a:r>
          </a:p>
        </p:txBody>
      </p:sp>
      <p:pic>
        <p:nvPicPr>
          <p:cNvPr id="5" name="Picture 4" descr="A close up of a sign&#10;&#10;Description automatically generated">
            <a:extLst>
              <a:ext uri="{FF2B5EF4-FFF2-40B4-BE49-F238E27FC236}">
                <a16:creationId xmlns:a16="http://schemas.microsoft.com/office/drawing/2014/main" id="{C582F9E6-89C6-4CDD-A9A8-D3CD2BC73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 y="687994"/>
            <a:ext cx="3425957" cy="5481531"/>
          </a:xfrm>
          <a:prstGeom prst="rect">
            <a:avLst/>
          </a:prstGeom>
        </p:spPr>
      </p:pic>
      <p:sp>
        <p:nvSpPr>
          <p:cNvPr id="3" name="Content Placeholder 2">
            <a:extLst>
              <a:ext uri="{FF2B5EF4-FFF2-40B4-BE49-F238E27FC236}">
                <a16:creationId xmlns:a16="http://schemas.microsoft.com/office/drawing/2014/main" id="{B7A97DB0-ED68-4B3E-80C0-FF6DC5574ADF}"/>
              </a:ext>
            </a:extLst>
          </p:cNvPr>
          <p:cNvSpPr>
            <a:spLocks noGrp="1"/>
          </p:cNvSpPr>
          <p:nvPr>
            <p:ph idx="1"/>
          </p:nvPr>
        </p:nvSpPr>
        <p:spPr>
          <a:xfrm>
            <a:off x="4366145" y="1819275"/>
            <a:ext cx="7624750" cy="4902036"/>
          </a:xfrm>
        </p:spPr>
        <p:txBody>
          <a:bodyPr>
            <a:normAutofit/>
          </a:bodyPr>
          <a:lstStyle/>
          <a:p>
            <a:pPr marL="0" indent="0">
              <a:buNone/>
            </a:pPr>
            <a:r>
              <a:rPr lang="en-GB" sz="2400" dirty="0"/>
              <a:t>“</a:t>
            </a:r>
            <a:r>
              <a:rPr lang="en-GB" sz="2400" i="1" dirty="0"/>
              <a:t>The Invisible War </a:t>
            </a:r>
            <a:r>
              <a:rPr lang="en-GB" sz="2400" dirty="0"/>
              <a:t>is </a:t>
            </a:r>
            <a:r>
              <a:rPr lang="en-GB" sz="2400" b="1" u="sng" dirty="0">
                <a:solidFill>
                  <a:srgbClr val="FF0000"/>
                </a:solidFill>
              </a:rPr>
              <a:t>the battle for your mind</a:t>
            </a:r>
            <a:r>
              <a:rPr lang="en-GB" sz="2400" dirty="0"/>
              <a:t>, and that battle is vicious. It is intense. It is unrelenting, and it is unfair because Satan never plays fair. And the reason why it is so intense is that your greatest asset is your mind. …</a:t>
            </a:r>
          </a:p>
          <a:p>
            <a:pPr marL="0" indent="0">
              <a:buNone/>
            </a:pPr>
            <a:r>
              <a:rPr lang="en-GB" sz="2400" dirty="0"/>
              <a:t>I have seen the face of mental illness. I have seen what it is like when </a:t>
            </a:r>
            <a:r>
              <a:rPr lang="en-GB" sz="2400" b="1" u="sng" dirty="0">
                <a:solidFill>
                  <a:srgbClr val="FF0000"/>
                </a:solidFill>
              </a:rPr>
              <a:t>people are unable to hear God because their minds are broken </a:t>
            </a:r>
            <a:r>
              <a:rPr lang="en-GB" sz="2400" dirty="0"/>
              <a:t>and cannot seem to connect to God even when they want to connect to God. And I know whatever gets your mind gets you. </a:t>
            </a:r>
          </a:p>
          <a:p>
            <a:pPr marL="0" indent="0">
              <a:buNone/>
            </a:pPr>
            <a:r>
              <a:rPr lang="en-GB" sz="2400" dirty="0"/>
              <a:t>So one of the most important things we need to learn and teach others is </a:t>
            </a:r>
            <a:r>
              <a:rPr lang="en-GB" sz="2400" b="1" u="sng" dirty="0">
                <a:solidFill>
                  <a:srgbClr val="FF0000"/>
                </a:solidFill>
              </a:rPr>
              <a:t>how to guard, strengthen, and renew our minds, because the battle for sin always starts in the mind</a:t>
            </a:r>
            <a:r>
              <a:rPr lang="en-GB" sz="2400" dirty="0"/>
              <a:t>.” (Donald Grey Barnhouse)</a:t>
            </a:r>
          </a:p>
        </p:txBody>
      </p:sp>
      <p:pic>
        <p:nvPicPr>
          <p:cNvPr id="4" name="Audio 3">
            <a:hlinkClick r:id="" action="ppaction://media"/>
            <a:extLst>
              <a:ext uri="{FF2B5EF4-FFF2-40B4-BE49-F238E27FC236}">
                <a16:creationId xmlns:a16="http://schemas.microsoft.com/office/drawing/2014/main" id="{F2D03952-8EC3-4786-9FDD-5E067A9903A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676071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20367"/>
    </mc:Choice>
    <mc:Fallback>
      <p:transition spd="slow" advTm="12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20902B-64ED-4727-A00B-7CED386437AE}"/>
              </a:ext>
            </a:extLst>
          </p:cNvPr>
          <p:cNvSpPr>
            <a:spLocks noGrp="1"/>
          </p:cNvSpPr>
          <p:nvPr>
            <p:ph type="title"/>
          </p:nvPr>
        </p:nvSpPr>
        <p:spPr>
          <a:xfrm>
            <a:off x="833002" y="448253"/>
            <a:ext cx="10520702" cy="1325563"/>
          </a:xfrm>
        </p:spPr>
        <p:txBody>
          <a:bodyPr>
            <a:normAutofit/>
          </a:bodyPr>
          <a:lstStyle/>
          <a:p>
            <a:r>
              <a:rPr lang="en-GB" dirty="0"/>
              <a:t>The Invisible War – </a:t>
            </a:r>
            <a:r>
              <a:rPr lang="en-GB" i="1" dirty="0"/>
              <a:t>2 Cor 10:3-5</a:t>
            </a:r>
            <a:endParaRPr lang="en-GB" dirty="0"/>
          </a:p>
        </p:txBody>
      </p:sp>
      <p:sp>
        <p:nvSpPr>
          <p:cNvPr id="3" name="Content Placeholder 2">
            <a:extLst>
              <a:ext uri="{FF2B5EF4-FFF2-40B4-BE49-F238E27FC236}">
                <a16:creationId xmlns:a16="http://schemas.microsoft.com/office/drawing/2014/main" id="{492E215B-3A5C-4E4A-9DAB-6A59DB1E2164}"/>
              </a:ext>
            </a:extLst>
          </p:cNvPr>
          <p:cNvSpPr>
            <a:spLocks noGrp="1"/>
          </p:cNvSpPr>
          <p:nvPr>
            <p:ph idx="1"/>
          </p:nvPr>
        </p:nvSpPr>
        <p:spPr>
          <a:xfrm>
            <a:off x="405246" y="2191807"/>
            <a:ext cx="5690754" cy="3985155"/>
          </a:xfrm>
        </p:spPr>
        <p:txBody>
          <a:bodyPr>
            <a:normAutofit/>
          </a:bodyPr>
          <a:lstStyle/>
          <a:p>
            <a:pPr marL="0" indent="0">
              <a:buNone/>
            </a:pPr>
            <a:r>
              <a:rPr lang="en-GB" sz="2400" i="1" baseline="30000" dirty="0"/>
              <a:t>“</a:t>
            </a:r>
            <a:r>
              <a:rPr lang="en-GB" sz="2400" i="1" dirty="0"/>
              <a:t>For though we live in the world, we do not wage war as the world does. </a:t>
            </a:r>
            <a:r>
              <a:rPr lang="en-GB" sz="2400" b="1" i="1" dirty="0">
                <a:solidFill>
                  <a:srgbClr val="FF0000"/>
                </a:solidFill>
              </a:rPr>
              <a:t>The weapons we fight with are not the weapons of the world.</a:t>
            </a:r>
            <a:r>
              <a:rPr lang="en-GB" sz="2400" i="1" dirty="0"/>
              <a:t> On the contrary, they have divine power to demolish strongholds. </a:t>
            </a:r>
          </a:p>
          <a:p>
            <a:pPr marL="0" indent="0">
              <a:buNone/>
            </a:pPr>
            <a:r>
              <a:rPr lang="en-GB" sz="2400" i="1" dirty="0"/>
              <a:t>We demolish arguments and every pretension that sets itself up against the knowledge of God, and </a:t>
            </a:r>
            <a:r>
              <a:rPr lang="en-GB" sz="2400" b="1" i="1" dirty="0">
                <a:solidFill>
                  <a:srgbClr val="FF0000"/>
                </a:solidFill>
              </a:rPr>
              <a:t>we take captive every thought to make it obedient to Christ</a:t>
            </a:r>
            <a:r>
              <a:rPr lang="en-GB" sz="2400" i="1" dirty="0"/>
              <a:t>.”</a:t>
            </a:r>
          </a:p>
        </p:txBody>
      </p:sp>
      <p:pic>
        <p:nvPicPr>
          <p:cNvPr id="4" name="Picture 3">
            <a:extLst>
              <a:ext uri="{FF2B5EF4-FFF2-40B4-BE49-F238E27FC236}">
                <a16:creationId xmlns:a16="http://schemas.microsoft.com/office/drawing/2014/main" id="{67D06247-D40F-4C74-AE60-A4FB19FAF31F}"/>
              </a:ext>
            </a:extLst>
          </p:cNvPr>
          <p:cNvPicPr>
            <a:picLocks noChangeAspect="1"/>
          </p:cNvPicPr>
          <p:nvPr/>
        </p:nvPicPr>
        <p:blipFill>
          <a:blip r:embed="rId6"/>
          <a:stretch>
            <a:fillRect/>
          </a:stretch>
        </p:blipFill>
        <p:spPr>
          <a:xfrm>
            <a:off x="6601962" y="2191807"/>
            <a:ext cx="4567514" cy="3985156"/>
          </a:xfrm>
          <a:prstGeom prst="rect">
            <a:avLst/>
          </a:prstGeom>
        </p:spPr>
      </p:pic>
      <p:pic>
        <p:nvPicPr>
          <p:cNvPr id="5" name="Audio 4">
            <a:hlinkClick r:id="" action="ppaction://media"/>
            <a:extLst>
              <a:ext uri="{FF2B5EF4-FFF2-40B4-BE49-F238E27FC236}">
                <a16:creationId xmlns:a16="http://schemas.microsoft.com/office/drawing/2014/main" id="{F54ACD44-4C23-4B4E-83C8-DF2103B2314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520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2918"/>
    </mc:Choice>
    <mc:Fallback>
      <p:transition spd="slow" advTm="6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BF52-A79D-437A-A6F1-7ED39BC600FB}"/>
              </a:ext>
            </a:extLst>
          </p:cNvPr>
          <p:cNvSpPr>
            <a:spLocks noGrp="1"/>
          </p:cNvSpPr>
          <p:nvPr>
            <p:ph type="title"/>
          </p:nvPr>
        </p:nvSpPr>
        <p:spPr>
          <a:xfrm>
            <a:off x="66675" y="365125"/>
            <a:ext cx="6029325" cy="1692794"/>
          </a:xfrm>
        </p:spPr>
        <p:txBody>
          <a:bodyPr>
            <a:normAutofit/>
          </a:bodyPr>
          <a:lstStyle/>
          <a:p>
            <a:pPr algn="ctr"/>
            <a:r>
              <a:rPr lang="en-GB" dirty="0"/>
              <a:t>God gives us the ‘weapons’ in this war</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BA4B14-673B-4CD5-8780-D4558CF97A87}"/>
              </a:ext>
            </a:extLst>
          </p:cNvPr>
          <p:cNvSpPr>
            <a:spLocks noGrp="1"/>
          </p:cNvSpPr>
          <p:nvPr>
            <p:ph idx="1"/>
          </p:nvPr>
        </p:nvSpPr>
        <p:spPr>
          <a:xfrm>
            <a:off x="66675" y="2575042"/>
            <a:ext cx="6677025" cy="4187708"/>
          </a:xfrm>
        </p:spPr>
        <p:txBody>
          <a:bodyPr>
            <a:normAutofit fontScale="92500"/>
          </a:bodyPr>
          <a:lstStyle/>
          <a:p>
            <a:pPr marL="0" indent="0">
              <a:buNone/>
            </a:pPr>
            <a:endParaRPr lang="en-GB" sz="2200" b="1" i="1" baseline="30000" dirty="0"/>
          </a:p>
          <a:p>
            <a:pPr marL="0" indent="0">
              <a:buNone/>
            </a:pPr>
            <a:r>
              <a:rPr lang="en-GB" sz="2200" b="1" i="1" baseline="30000" dirty="0"/>
              <a:t>“</a:t>
            </a:r>
            <a:r>
              <a:rPr lang="en-GB" sz="2200" b="1" i="1" dirty="0"/>
              <a:t>Submit yourselves, then, to God. Resist the devil, and he will flee from you.” (James 4:7)</a:t>
            </a:r>
          </a:p>
          <a:p>
            <a:pPr marL="0" indent="0">
              <a:buNone/>
            </a:pPr>
            <a:endParaRPr lang="en-GB" sz="2200" dirty="0"/>
          </a:p>
          <a:p>
            <a:pPr marL="0" indent="0">
              <a:buNone/>
            </a:pPr>
            <a:r>
              <a:rPr lang="en-GB" sz="2200" dirty="0"/>
              <a:t>Use God’s strength to manage the situation</a:t>
            </a:r>
          </a:p>
          <a:p>
            <a:pPr marL="514350" indent="-514350">
              <a:buFont typeface="+mj-lt"/>
              <a:buAutoNum type="arabicPeriod"/>
            </a:pPr>
            <a:r>
              <a:rPr lang="en-GB" sz="2200" dirty="0"/>
              <a:t>Ask for God’s help when negative thoughts are coming knowing that those dark thoughts are from the Enemy.</a:t>
            </a:r>
          </a:p>
          <a:p>
            <a:pPr marL="514350" indent="-514350">
              <a:buFont typeface="+mj-lt"/>
              <a:buAutoNum type="arabicPeriod"/>
            </a:pPr>
            <a:r>
              <a:rPr lang="en-GB" sz="2200" dirty="0"/>
              <a:t>Pray for God’s power: </a:t>
            </a:r>
            <a:r>
              <a:rPr lang="en-GB" sz="2200" b="1" dirty="0">
                <a:solidFill>
                  <a:srgbClr val="FF0000"/>
                </a:solidFill>
              </a:rPr>
              <a:t>“God’s </a:t>
            </a:r>
            <a:r>
              <a:rPr lang="en-GB" sz="2200" b="1" i="1" dirty="0">
                <a:solidFill>
                  <a:srgbClr val="FF0000"/>
                </a:solidFill>
              </a:rPr>
              <a:t>grace is sufficient </a:t>
            </a:r>
            <a:r>
              <a:rPr lang="en-GB" sz="2200" b="1" dirty="0">
                <a:solidFill>
                  <a:srgbClr val="FF0000"/>
                </a:solidFill>
              </a:rPr>
              <a:t>and His </a:t>
            </a:r>
            <a:r>
              <a:rPr lang="en-GB" sz="2200" b="1" i="1" dirty="0">
                <a:solidFill>
                  <a:srgbClr val="FF0000"/>
                </a:solidFill>
              </a:rPr>
              <a:t>power is made perfect in weakness” </a:t>
            </a:r>
            <a:r>
              <a:rPr lang="en-GB" sz="2200" i="1" dirty="0"/>
              <a:t>(2 Cor 12:9)</a:t>
            </a:r>
          </a:p>
          <a:p>
            <a:pPr marL="514350" indent="-514350">
              <a:buFont typeface="+mj-lt"/>
              <a:buAutoNum type="arabicPeriod"/>
            </a:pPr>
            <a:r>
              <a:rPr lang="en-GB" sz="2200" dirty="0"/>
              <a:t>Trust that he is able to strengthen you and he wants to empower you: </a:t>
            </a:r>
            <a:r>
              <a:rPr lang="en-GB" sz="2200" i="1" dirty="0"/>
              <a:t>“</a:t>
            </a:r>
            <a:r>
              <a:rPr lang="en-GB" sz="2200" b="1" i="1" dirty="0">
                <a:solidFill>
                  <a:srgbClr val="FF0000"/>
                </a:solidFill>
              </a:rPr>
              <a:t>I can do all things through Him who strengthens and empowers me.” </a:t>
            </a:r>
            <a:r>
              <a:rPr lang="en-GB" sz="2200" i="1" dirty="0"/>
              <a:t>(Philippians 4:13)</a:t>
            </a:r>
            <a:endParaRPr lang="en-GB" sz="2200" dirty="0"/>
          </a:p>
          <a:p>
            <a:endParaRPr lang="en-GB" sz="1500" dirty="0"/>
          </a:p>
        </p:txBody>
      </p:sp>
      <p:pic>
        <p:nvPicPr>
          <p:cNvPr id="4" name="Picture 3">
            <a:extLst>
              <a:ext uri="{FF2B5EF4-FFF2-40B4-BE49-F238E27FC236}">
                <a16:creationId xmlns:a16="http://schemas.microsoft.com/office/drawing/2014/main" id="{6005EB61-1B25-426E-9F19-4136AEDDD9C2}"/>
              </a:ext>
            </a:extLst>
          </p:cNvPr>
          <p:cNvPicPr>
            <a:picLocks noChangeAspect="1"/>
          </p:cNvPicPr>
          <p:nvPr/>
        </p:nvPicPr>
        <p:blipFill rotWithShape="1">
          <a:blip r:embed="rId6"/>
          <a:srcRect l="38505" r="13396" b="-1"/>
          <a:stretch/>
        </p:blipFill>
        <p:spPr>
          <a:xfrm>
            <a:off x="6267449" y="11"/>
            <a:ext cx="5924549" cy="669606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Audio 4">
            <a:hlinkClick r:id="" action="ppaction://media"/>
            <a:extLst>
              <a:ext uri="{FF2B5EF4-FFF2-40B4-BE49-F238E27FC236}">
                <a16:creationId xmlns:a16="http://schemas.microsoft.com/office/drawing/2014/main" id="{57188238-7286-409A-A189-043001E17E9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85277724"/>
      </p:ext>
    </p:extLst>
  </p:cSld>
  <p:clrMapOvr>
    <a:masterClrMapping/>
  </p:clrMapOvr>
  <mc:AlternateContent xmlns:mc="http://schemas.openxmlformats.org/markup-compatibility/2006">
    <mc:Choice xmlns:p14="http://schemas.microsoft.com/office/powerpoint/2010/main" Requires="p14">
      <p:transition spd="slow" p14:dur="2000" advTm="90429"/>
    </mc:Choice>
    <mc:Fallback>
      <p:transition spd="slow" advTm="90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EA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CB2FA3-9D6B-4DEA-918A-65B04A58B913}"/>
              </a:ext>
            </a:extLst>
          </p:cNvPr>
          <p:cNvSpPr>
            <a:spLocks noGrp="1"/>
          </p:cNvSpPr>
          <p:nvPr>
            <p:ph type="title"/>
          </p:nvPr>
        </p:nvSpPr>
        <p:spPr>
          <a:xfrm>
            <a:off x="524256" y="4767072"/>
            <a:ext cx="6594189" cy="1625210"/>
          </a:xfrm>
        </p:spPr>
        <p:txBody>
          <a:bodyPr>
            <a:normAutofit/>
          </a:bodyPr>
          <a:lstStyle/>
          <a:p>
            <a:pPr algn="ctr"/>
            <a:r>
              <a:rPr lang="en-GB" dirty="0">
                <a:solidFill>
                  <a:srgbClr val="FFFFFF"/>
                </a:solidFill>
              </a:rPr>
              <a:t>“Do not fear – God is greater”</a:t>
            </a:r>
          </a:p>
        </p:txBody>
      </p:sp>
      <p:pic>
        <p:nvPicPr>
          <p:cNvPr id="4" name="Picture 3">
            <a:extLst>
              <a:ext uri="{FF2B5EF4-FFF2-40B4-BE49-F238E27FC236}">
                <a16:creationId xmlns:a16="http://schemas.microsoft.com/office/drawing/2014/main" id="{0E0EF828-88C3-4D0D-B876-99AC1EE55094}"/>
              </a:ext>
            </a:extLst>
          </p:cNvPr>
          <p:cNvPicPr>
            <a:picLocks noChangeAspect="1"/>
          </p:cNvPicPr>
          <p:nvPr/>
        </p:nvPicPr>
        <p:blipFill rotWithShape="1">
          <a:blip r:embed="rId6"/>
          <a:srcRect t="10643" r="1" b="11768"/>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5DA074-0AC5-40BC-BD4F-14449870B7F1}"/>
              </a:ext>
            </a:extLst>
          </p:cNvPr>
          <p:cNvSpPr>
            <a:spLocks noGrp="1"/>
          </p:cNvSpPr>
          <p:nvPr>
            <p:ph idx="1"/>
          </p:nvPr>
        </p:nvSpPr>
        <p:spPr>
          <a:xfrm>
            <a:off x="7582563" y="399250"/>
            <a:ext cx="4335612" cy="6137015"/>
          </a:xfrm>
        </p:spPr>
        <p:txBody>
          <a:bodyPr anchor="ctr">
            <a:normAutofit/>
          </a:bodyPr>
          <a:lstStyle/>
          <a:p>
            <a:pPr marL="0" indent="0">
              <a:buNone/>
            </a:pPr>
            <a:r>
              <a:rPr lang="en-GB" sz="2200" i="1" dirty="0">
                <a:solidFill>
                  <a:srgbClr val="FFFFFF"/>
                </a:solidFill>
              </a:rPr>
              <a:t>“For our struggle is not against flesh and blood, but against the rulers, against the powers, against the world forces of this darkness, against the spiritual forces of wickedness in the heavenly places” (Ephesians 6:12) </a:t>
            </a:r>
            <a:endParaRPr lang="en-GB" sz="2200" i="1" dirty="0">
              <a:solidFill>
                <a:schemeClr val="bg1"/>
              </a:solidFill>
            </a:endParaRPr>
          </a:p>
          <a:p>
            <a:endParaRPr lang="en-GB" sz="2000" dirty="0">
              <a:solidFill>
                <a:srgbClr val="FFFFFF"/>
              </a:solidFill>
            </a:endParaRPr>
          </a:p>
          <a:p>
            <a:pPr marL="0" indent="0">
              <a:buNone/>
            </a:pPr>
            <a:r>
              <a:rPr lang="en-GB" sz="2200" dirty="0">
                <a:solidFill>
                  <a:schemeClr val="bg1"/>
                </a:solidFill>
              </a:rPr>
              <a:t>The good news is that </a:t>
            </a:r>
            <a:r>
              <a:rPr lang="en-GB" sz="2200" b="1" dirty="0">
                <a:solidFill>
                  <a:srgbClr val="FF0000"/>
                </a:solidFill>
              </a:rPr>
              <a:t>Jesus has already won this ‘invisible war’</a:t>
            </a:r>
            <a:r>
              <a:rPr lang="en-GB" sz="2200" dirty="0">
                <a:solidFill>
                  <a:schemeClr val="bg1"/>
                </a:solidFill>
              </a:rPr>
              <a:t> and we don’t have to fear. This alone should chase away all of our dark thoughts.</a:t>
            </a:r>
          </a:p>
          <a:p>
            <a:pPr marL="0" indent="0">
              <a:buNone/>
            </a:pPr>
            <a:endParaRPr lang="en-GB" sz="2200" dirty="0">
              <a:solidFill>
                <a:schemeClr val="bg1"/>
              </a:solidFill>
            </a:endParaRPr>
          </a:p>
          <a:p>
            <a:pPr marL="0" indent="0">
              <a:buNone/>
            </a:pPr>
            <a:r>
              <a:rPr lang="en-GB" sz="2000" dirty="0">
                <a:solidFill>
                  <a:schemeClr val="bg1"/>
                </a:solidFill>
              </a:rPr>
              <a:t>God gives us the power to live courageously, boldly, fearlessly in this life, when many things that surround us would tell us to be afraid. </a:t>
            </a:r>
          </a:p>
          <a:p>
            <a:pPr marL="0" indent="0">
              <a:buNone/>
            </a:pPr>
            <a:endParaRPr lang="en-GB" sz="2000" dirty="0">
              <a:solidFill>
                <a:srgbClr val="FFFFFF"/>
              </a:solidFill>
            </a:endParaRPr>
          </a:p>
        </p:txBody>
      </p:sp>
      <p:pic>
        <p:nvPicPr>
          <p:cNvPr id="5" name="Audio 4">
            <a:hlinkClick r:id="" action="ppaction://media"/>
            <a:extLst>
              <a:ext uri="{FF2B5EF4-FFF2-40B4-BE49-F238E27FC236}">
                <a16:creationId xmlns:a16="http://schemas.microsoft.com/office/drawing/2014/main" id="{9D7007D5-B886-4DD5-9EFE-F75E3F10F7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62170341"/>
      </p:ext>
    </p:extLst>
  </p:cSld>
  <p:clrMapOvr>
    <a:masterClrMapping/>
  </p:clrMapOvr>
  <mc:AlternateContent xmlns:mc="http://schemas.openxmlformats.org/markup-compatibility/2006">
    <mc:Choice xmlns:p14="http://schemas.microsoft.com/office/powerpoint/2010/main" Requires="p14">
      <p:transition spd="slow" p14:dur="2000" advTm="58255"/>
    </mc:Choice>
    <mc:Fallback>
      <p:transition spd="slow" advTm="5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CD75C0-1562-436B-92F3-F19A96E60F01}"/>
              </a:ext>
            </a:extLst>
          </p:cNvPr>
          <p:cNvSpPr>
            <a:spLocks noGrp="1"/>
          </p:cNvSpPr>
          <p:nvPr>
            <p:ph type="title"/>
          </p:nvPr>
        </p:nvSpPr>
        <p:spPr>
          <a:xfrm>
            <a:off x="247328" y="250349"/>
            <a:ext cx="4203285" cy="786235"/>
          </a:xfrm>
        </p:spPr>
        <p:txBody>
          <a:bodyPr>
            <a:normAutofit/>
          </a:bodyPr>
          <a:lstStyle/>
          <a:p>
            <a:r>
              <a:rPr lang="en-GB" sz="3600" dirty="0"/>
              <a:t>Our Choice</a:t>
            </a:r>
          </a:p>
        </p:txBody>
      </p:sp>
      <p:sp>
        <p:nvSpPr>
          <p:cNvPr id="3" name="Content Placeholder 2">
            <a:extLst>
              <a:ext uri="{FF2B5EF4-FFF2-40B4-BE49-F238E27FC236}">
                <a16:creationId xmlns:a16="http://schemas.microsoft.com/office/drawing/2014/main" id="{E00C1413-3193-4137-B2FC-DD2C58A2BC16}"/>
              </a:ext>
            </a:extLst>
          </p:cNvPr>
          <p:cNvSpPr>
            <a:spLocks noGrp="1"/>
          </p:cNvSpPr>
          <p:nvPr>
            <p:ph idx="1"/>
          </p:nvPr>
        </p:nvSpPr>
        <p:spPr>
          <a:xfrm>
            <a:off x="96232" y="1391815"/>
            <a:ext cx="4857749" cy="3781443"/>
          </a:xfrm>
        </p:spPr>
        <p:txBody>
          <a:bodyPr anchor="t">
            <a:normAutofit fontScale="92500"/>
          </a:bodyPr>
          <a:lstStyle/>
          <a:p>
            <a:pPr marL="0" indent="0">
              <a:buNone/>
            </a:pPr>
            <a:r>
              <a:rPr lang="en-GB" sz="2400" dirty="0"/>
              <a:t>Who do you want to believe: God or Satan?</a:t>
            </a:r>
          </a:p>
          <a:p>
            <a:pPr marL="0" indent="0">
              <a:buNone/>
            </a:pPr>
            <a:r>
              <a:rPr lang="en-GB" sz="2400" dirty="0"/>
              <a:t>God has promised His help and the strength we need, but we must choose who we want to listen to!</a:t>
            </a:r>
          </a:p>
          <a:p>
            <a:r>
              <a:rPr lang="en-GB" sz="2400" dirty="0"/>
              <a:t>Choose not to allow fear and anxiety to control your life. </a:t>
            </a:r>
          </a:p>
          <a:p>
            <a:r>
              <a:rPr lang="en-GB" sz="2400" dirty="0"/>
              <a:t>Choose to guard your heart. </a:t>
            </a:r>
          </a:p>
          <a:p>
            <a:r>
              <a:rPr lang="en-GB" sz="2400" dirty="0"/>
              <a:t>Choose to focus your mind on what is true in the midst of uncertain times.</a:t>
            </a:r>
          </a:p>
          <a:p>
            <a:pPr marL="0" indent="0">
              <a:buNone/>
            </a:pPr>
            <a:endParaRPr lang="en-GB" sz="2400" dirty="0"/>
          </a:p>
          <a:p>
            <a:pPr marL="0" indent="0">
              <a:buNone/>
            </a:pPr>
            <a:endParaRPr lang="en-GB" sz="2400" dirty="0"/>
          </a:p>
          <a:p>
            <a:endParaRPr lang="en-GB" sz="1800" dirty="0"/>
          </a:p>
        </p:txBody>
      </p:sp>
      <p:pic>
        <p:nvPicPr>
          <p:cNvPr id="5" name="Picture 4">
            <a:extLst>
              <a:ext uri="{FF2B5EF4-FFF2-40B4-BE49-F238E27FC236}">
                <a16:creationId xmlns:a16="http://schemas.microsoft.com/office/drawing/2014/main" id="{A3CA66C9-39CD-45B0-8DE7-D807859A4D28}"/>
              </a:ext>
            </a:extLst>
          </p:cNvPr>
          <p:cNvPicPr>
            <a:picLocks noChangeAspect="1"/>
          </p:cNvPicPr>
          <p:nvPr/>
        </p:nvPicPr>
        <p:blipFill rotWithShape="1">
          <a:blip r:embed="rId6"/>
          <a:srcRect l="14912" r="13450"/>
          <a:stretch/>
        </p:blipFill>
        <p:spPr>
          <a:xfrm>
            <a:off x="6902909" y="643467"/>
            <a:ext cx="3781154" cy="5278140"/>
          </a:xfrm>
          <a:prstGeom prst="rect">
            <a:avLst/>
          </a:prstGeom>
        </p:spPr>
      </p:pic>
      <p:pic>
        <p:nvPicPr>
          <p:cNvPr id="4" name="Audio 3">
            <a:hlinkClick r:id="" action="ppaction://media"/>
            <a:extLst>
              <a:ext uri="{FF2B5EF4-FFF2-40B4-BE49-F238E27FC236}">
                <a16:creationId xmlns:a16="http://schemas.microsoft.com/office/drawing/2014/main" id="{D6EF2112-FD83-4033-AC10-623C45EFA7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974337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5483"/>
    </mc:Choice>
    <mc:Fallback>
      <p:transition spd="slow" advTm="65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CD021-A69E-4582-B5BC-6318B1FE0CBF}"/>
              </a:ext>
            </a:extLst>
          </p:cNvPr>
          <p:cNvSpPr>
            <a:spLocks noGrp="1"/>
          </p:cNvSpPr>
          <p:nvPr>
            <p:ph type="title"/>
          </p:nvPr>
        </p:nvSpPr>
        <p:spPr>
          <a:xfrm>
            <a:off x="327943" y="629266"/>
            <a:ext cx="6907478" cy="1676603"/>
          </a:xfrm>
        </p:spPr>
        <p:txBody>
          <a:bodyPr>
            <a:normAutofit/>
          </a:bodyPr>
          <a:lstStyle/>
          <a:p>
            <a:pPr algn="ctr"/>
            <a:r>
              <a:rPr lang="en-GB" b="1" i="1" dirty="0"/>
              <a:t>“Do not worry! Do not fear.”</a:t>
            </a:r>
            <a:br>
              <a:rPr lang="en-GB" dirty="0"/>
            </a:br>
            <a:r>
              <a:rPr lang="en-GB" sz="2400" dirty="0"/>
              <a:t>(365 or 145 times?)</a:t>
            </a:r>
            <a:endParaRPr lang="en-GB" dirty="0"/>
          </a:p>
        </p:txBody>
      </p:sp>
      <p:sp>
        <p:nvSpPr>
          <p:cNvPr id="3" name="Content Placeholder 2">
            <a:extLst>
              <a:ext uri="{FF2B5EF4-FFF2-40B4-BE49-F238E27FC236}">
                <a16:creationId xmlns:a16="http://schemas.microsoft.com/office/drawing/2014/main" id="{6D10D78B-B333-4D7B-9C0D-BF8593862E99}"/>
              </a:ext>
            </a:extLst>
          </p:cNvPr>
          <p:cNvSpPr>
            <a:spLocks noGrp="1"/>
          </p:cNvSpPr>
          <p:nvPr>
            <p:ph idx="1"/>
          </p:nvPr>
        </p:nvSpPr>
        <p:spPr>
          <a:xfrm>
            <a:off x="327942" y="2305870"/>
            <a:ext cx="6907478" cy="3917950"/>
          </a:xfrm>
        </p:spPr>
        <p:txBody>
          <a:bodyPr>
            <a:normAutofit lnSpcReduction="10000"/>
          </a:bodyPr>
          <a:lstStyle/>
          <a:p>
            <a:pPr marL="0" indent="0">
              <a:buNone/>
            </a:pPr>
            <a:r>
              <a:rPr lang="en-GB" sz="2200" dirty="0"/>
              <a:t>“Are you worried about the future? Give it to Him – again. Replace those fearful thoughts with His words of truth. And sleep in peace tonight. He knows what concerns you, He’s got you covered.” (</a:t>
            </a:r>
            <a:r>
              <a:rPr lang="en-GB" sz="2400" dirty="0"/>
              <a:t>Debbie McDaniel)</a:t>
            </a:r>
            <a:endParaRPr lang="en-GB" sz="2200" dirty="0"/>
          </a:p>
          <a:p>
            <a:pPr marL="0" indent="0">
              <a:buNone/>
            </a:pPr>
            <a:endParaRPr lang="en-GB" sz="2200" dirty="0"/>
          </a:p>
          <a:p>
            <a:pPr marL="0" indent="0">
              <a:buNone/>
            </a:pPr>
            <a:r>
              <a:rPr lang="en-GB" sz="2200" b="1" i="1" dirty="0">
                <a:solidFill>
                  <a:srgbClr val="FF0000"/>
                </a:solidFill>
              </a:rPr>
              <a:t>“</a:t>
            </a:r>
            <a:r>
              <a:rPr lang="en-GB" sz="2400" b="1" i="1" baseline="30000" dirty="0">
                <a:solidFill>
                  <a:srgbClr val="FF0000"/>
                </a:solidFill>
              </a:rPr>
              <a:t> </a:t>
            </a:r>
            <a:r>
              <a:rPr lang="en-GB" sz="2400" b="1" i="1" dirty="0">
                <a:solidFill>
                  <a:srgbClr val="FF0000"/>
                </a:solidFill>
              </a:rPr>
              <a:t>For God has not given us a spirit of fear, but of power and of love and of a sound mind.</a:t>
            </a:r>
            <a:r>
              <a:rPr lang="en-GB" sz="2200" b="1" i="1" dirty="0">
                <a:solidFill>
                  <a:srgbClr val="FF0000"/>
                </a:solidFill>
              </a:rPr>
              <a:t>” </a:t>
            </a:r>
            <a:r>
              <a:rPr lang="en-GB" sz="2200" dirty="0"/>
              <a:t>(2 Timothy 1:7)</a:t>
            </a:r>
          </a:p>
          <a:p>
            <a:pPr marL="0" indent="0">
              <a:buNone/>
            </a:pPr>
            <a:endParaRPr lang="en-GB" sz="2200" dirty="0"/>
          </a:p>
          <a:p>
            <a:pPr marL="0" indent="0">
              <a:buNone/>
            </a:pPr>
            <a:r>
              <a:rPr lang="en-GB" sz="2200" dirty="0"/>
              <a:t>Remember, you can trust Him and put all your worries, anxieties on  Him, because he promised that he will take care of us. (1 Peter 5:7)</a:t>
            </a:r>
          </a:p>
          <a:p>
            <a:pPr marL="0" indent="0">
              <a:buNone/>
            </a:pPr>
            <a:endParaRPr lang="en-GB" sz="2200" dirty="0"/>
          </a:p>
          <a:p>
            <a:endParaRPr lang="en-GB" sz="2200" dirty="0"/>
          </a:p>
        </p:txBody>
      </p:sp>
      <p:pic>
        <p:nvPicPr>
          <p:cNvPr id="4" name="Picture 3">
            <a:extLst>
              <a:ext uri="{FF2B5EF4-FFF2-40B4-BE49-F238E27FC236}">
                <a16:creationId xmlns:a16="http://schemas.microsoft.com/office/drawing/2014/main" id="{83C1412B-6673-419D-872A-790D115F180F}"/>
              </a:ext>
            </a:extLst>
          </p:cNvPr>
          <p:cNvPicPr>
            <a:picLocks noChangeAspect="1"/>
          </p:cNvPicPr>
          <p:nvPr/>
        </p:nvPicPr>
        <p:blipFill rotWithShape="1">
          <a:blip r:embed="rId6"/>
          <a:srcRect l="2616" r="6958"/>
          <a:stretch/>
        </p:blipFill>
        <p:spPr>
          <a:xfrm>
            <a:off x="7556408" y="10"/>
            <a:ext cx="4635591" cy="6857990"/>
          </a:xfrm>
          <a:prstGeom prst="rect">
            <a:avLst/>
          </a:prstGeom>
          <a:effectLst/>
        </p:spPr>
      </p:pic>
      <p:pic>
        <p:nvPicPr>
          <p:cNvPr id="5" name="Audio 4">
            <a:hlinkClick r:id="" action="ppaction://media"/>
            <a:extLst>
              <a:ext uri="{FF2B5EF4-FFF2-40B4-BE49-F238E27FC236}">
                <a16:creationId xmlns:a16="http://schemas.microsoft.com/office/drawing/2014/main" id="{BC979CCB-08A2-4958-B494-A8628583755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37528682"/>
      </p:ext>
    </p:extLst>
  </p:cSld>
  <p:clrMapOvr>
    <a:masterClrMapping/>
  </p:clrMapOvr>
  <mc:AlternateContent xmlns:mc="http://schemas.openxmlformats.org/markup-compatibility/2006">
    <mc:Choice xmlns:p14="http://schemas.microsoft.com/office/powerpoint/2010/main" Requires="p14">
      <p:transition spd="slow" p14:dur="2000" advTm="110779"/>
    </mc:Choice>
    <mc:Fallback>
      <p:transition spd="slow" advTm="11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8C11489-7809-455B-B32E-A404311E63D2}"/>
              </a:ext>
            </a:extLst>
          </p:cNvPr>
          <p:cNvPicPr>
            <a:picLocks noGrp="1" noChangeAspect="1"/>
          </p:cNvPicPr>
          <p:nvPr>
            <p:ph idx="1"/>
          </p:nvPr>
        </p:nvPicPr>
        <p:blipFill rotWithShape="1">
          <a:blip r:embed="rId5"/>
          <a:srcRect b="22145"/>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C69537FC-377E-4FD2-A81A-EFCDB9BAEF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82611618"/>
      </p:ext>
    </p:extLst>
  </p:cSld>
  <p:clrMapOvr>
    <a:masterClrMapping/>
  </p:clrMapOvr>
  <mc:AlternateContent xmlns:mc="http://schemas.openxmlformats.org/markup-compatibility/2006">
    <mc:Choice xmlns:p14="http://schemas.microsoft.com/office/powerpoint/2010/main" Requires="p14">
      <p:transition spd="slow" p14:dur="2000" advTm="21376"/>
    </mc:Choice>
    <mc:Fallback>
      <p:transition spd="slow" advTm="21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22F0-2863-4A30-A113-F72028B1667B}"/>
              </a:ext>
            </a:extLst>
          </p:cNvPr>
          <p:cNvSpPr>
            <a:spLocks noGrp="1"/>
          </p:cNvSpPr>
          <p:nvPr>
            <p:ph type="title"/>
          </p:nvPr>
        </p:nvSpPr>
        <p:spPr>
          <a:xfrm>
            <a:off x="100013" y="3638549"/>
            <a:ext cx="3290887" cy="2452687"/>
          </a:xfrm>
        </p:spPr>
        <p:txBody>
          <a:bodyPr anchor="ctr">
            <a:normAutofit/>
          </a:bodyPr>
          <a:lstStyle/>
          <a:p>
            <a:r>
              <a:rPr lang="en-GB" sz="3600" dirty="0"/>
              <a:t>The Bible’s answer to stress and discouragement</a:t>
            </a:r>
          </a:p>
        </p:txBody>
      </p:sp>
      <p:pic>
        <p:nvPicPr>
          <p:cNvPr id="5" name="Picture 4">
            <a:extLst>
              <a:ext uri="{FF2B5EF4-FFF2-40B4-BE49-F238E27FC236}">
                <a16:creationId xmlns:a16="http://schemas.microsoft.com/office/drawing/2014/main" id="{9530B086-E6BC-4D4C-8BC2-E7B1A780E323}"/>
              </a:ext>
            </a:extLst>
          </p:cNvPr>
          <p:cNvPicPr>
            <a:picLocks noChangeAspect="1"/>
          </p:cNvPicPr>
          <p:nvPr/>
        </p:nvPicPr>
        <p:blipFill rotWithShape="1">
          <a:blip r:embed="rId6"/>
          <a:srcRect t="12725" b="13044"/>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4A55A19-D7F1-4951-B3F6-5662FD2DB2CC}"/>
              </a:ext>
            </a:extLst>
          </p:cNvPr>
          <p:cNvSpPr>
            <a:spLocks noGrp="1"/>
          </p:cNvSpPr>
          <p:nvPr>
            <p:ph idx="1"/>
          </p:nvPr>
        </p:nvSpPr>
        <p:spPr>
          <a:xfrm>
            <a:off x="3490893" y="3562350"/>
            <a:ext cx="8601094" cy="3295640"/>
          </a:xfrm>
        </p:spPr>
        <p:txBody>
          <a:bodyPr anchor="ctr">
            <a:noAutofit/>
          </a:bodyPr>
          <a:lstStyle/>
          <a:p>
            <a:pPr marL="0" indent="0">
              <a:buNone/>
            </a:pPr>
            <a:r>
              <a:rPr lang="en-GB" sz="2000" b="1" i="1" baseline="30000" dirty="0"/>
              <a:t>“</a:t>
            </a:r>
            <a:r>
              <a:rPr lang="en-GB" sz="2000" b="1" i="1" dirty="0"/>
              <a:t>The thief comes only to steal and kill and destroy; I have come that </a:t>
            </a:r>
            <a:r>
              <a:rPr lang="en-GB" sz="2000" b="1" i="1" dirty="0">
                <a:solidFill>
                  <a:srgbClr val="FF0000"/>
                </a:solidFill>
              </a:rPr>
              <a:t>they may have life, and have it to the full.”</a:t>
            </a:r>
            <a:r>
              <a:rPr lang="en-GB" sz="2000" dirty="0">
                <a:solidFill>
                  <a:srgbClr val="FF0000"/>
                </a:solidFill>
              </a:rPr>
              <a:t> </a:t>
            </a:r>
            <a:r>
              <a:rPr lang="en-GB" sz="2000" dirty="0"/>
              <a:t>(John 10:10)</a:t>
            </a:r>
          </a:p>
          <a:p>
            <a:pPr marL="0" indent="0">
              <a:buNone/>
            </a:pPr>
            <a:endParaRPr lang="en-GB" sz="2000" dirty="0"/>
          </a:p>
          <a:p>
            <a:pPr marL="0" indent="0">
              <a:buNone/>
            </a:pPr>
            <a:r>
              <a:rPr lang="en-GB" sz="2000" dirty="0"/>
              <a:t>Jesus is Life – Hope – Peace – Light of the World!</a:t>
            </a:r>
          </a:p>
          <a:p>
            <a:pPr marL="0" indent="0">
              <a:buNone/>
            </a:pPr>
            <a:endParaRPr lang="en-GB" sz="2000" dirty="0"/>
          </a:p>
          <a:p>
            <a:pPr marL="0" indent="0">
              <a:buNone/>
            </a:pPr>
            <a:r>
              <a:rPr lang="en-GB" sz="2200" b="1" dirty="0">
                <a:latin typeface="Comic Sans MS" panose="030F0702030302020204" pitchFamily="66" charset="0"/>
              </a:rPr>
              <a:t>The closer we go to Jesus, the further away we get from the darkness!</a:t>
            </a:r>
          </a:p>
          <a:p>
            <a:pPr marL="0" indent="0">
              <a:buNone/>
            </a:pPr>
            <a:r>
              <a:rPr lang="en-GB" sz="2000" b="1" i="1" dirty="0"/>
              <a:t>“May the God of hope fill you with all joy and peace as you trust in him, so that you may overflow with hope by the power of the Holy Spirit.”</a:t>
            </a:r>
            <a:r>
              <a:rPr lang="en-GB" sz="2000" dirty="0"/>
              <a:t> (Romans 15:13)</a:t>
            </a:r>
          </a:p>
        </p:txBody>
      </p:sp>
      <p:pic>
        <p:nvPicPr>
          <p:cNvPr id="4" name="Audio 3">
            <a:hlinkClick r:id="" action="ppaction://media"/>
            <a:extLst>
              <a:ext uri="{FF2B5EF4-FFF2-40B4-BE49-F238E27FC236}">
                <a16:creationId xmlns:a16="http://schemas.microsoft.com/office/drawing/2014/main" id="{19DD39E9-F007-4EFD-8BBE-BF6F9CF0A2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83656874"/>
      </p:ext>
    </p:extLst>
  </p:cSld>
  <p:clrMapOvr>
    <a:masterClrMapping/>
  </p:clrMapOvr>
  <mc:AlternateContent xmlns:mc="http://schemas.openxmlformats.org/markup-compatibility/2006">
    <mc:Choice xmlns:p14="http://schemas.microsoft.com/office/powerpoint/2010/main" Requires="p14">
      <p:transition spd="slow" p14:dur="2000" advTm="152227"/>
    </mc:Choice>
    <mc:Fallback>
      <p:transition spd="slow" advTm="15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D85F-1432-451E-932E-D6632AD825D7}"/>
              </a:ext>
            </a:extLst>
          </p:cNvPr>
          <p:cNvSpPr>
            <a:spLocks noGrp="1"/>
          </p:cNvSpPr>
          <p:nvPr>
            <p:ph type="title"/>
          </p:nvPr>
        </p:nvSpPr>
        <p:spPr>
          <a:xfrm>
            <a:off x="680384" y="326646"/>
            <a:ext cx="5314536" cy="826258"/>
          </a:xfrm>
        </p:spPr>
        <p:txBody>
          <a:bodyPr>
            <a:normAutofit/>
          </a:bodyPr>
          <a:lstStyle/>
          <a:p>
            <a:r>
              <a:rPr lang="en-GB" dirty="0"/>
              <a:t>Definition of stress</a:t>
            </a:r>
          </a:p>
        </p:txBody>
      </p:sp>
      <p:sp>
        <p:nvSpPr>
          <p:cNvPr id="3" name="Content Placeholder 2">
            <a:extLst>
              <a:ext uri="{FF2B5EF4-FFF2-40B4-BE49-F238E27FC236}">
                <a16:creationId xmlns:a16="http://schemas.microsoft.com/office/drawing/2014/main" id="{D25D821C-EA54-411D-B614-D20A10E06084}"/>
              </a:ext>
            </a:extLst>
          </p:cNvPr>
          <p:cNvSpPr>
            <a:spLocks noGrp="1"/>
          </p:cNvSpPr>
          <p:nvPr>
            <p:ph idx="1"/>
          </p:nvPr>
        </p:nvSpPr>
        <p:spPr>
          <a:xfrm>
            <a:off x="92523" y="1481558"/>
            <a:ext cx="6657618" cy="5127585"/>
          </a:xfrm>
        </p:spPr>
        <p:txBody>
          <a:bodyPr anchor="t">
            <a:normAutofit lnSpcReduction="10000"/>
          </a:bodyPr>
          <a:lstStyle/>
          <a:p>
            <a:pPr marL="0" indent="0">
              <a:buNone/>
            </a:pPr>
            <a:r>
              <a:rPr lang="en-GB" sz="2400" dirty="0"/>
              <a:t>When we say things like "this is stressful" or "I'm stressed", we might be talking about the following:</a:t>
            </a:r>
          </a:p>
          <a:p>
            <a:pPr marL="0" indent="0">
              <a:buNone/>
            </a:pPr>
            <a:endParaRPr lang="en-GB" sz="2400" dirty="0"/>
          </a:p>
          <a:p>
            <a:pPr marL="457200" lvl="0" indent="-457200">
              <a:buFont typeface="+mj-lt"/>
              <a:buAutoNum type="arabicPeriod"/>
            </a:pPr>
            <a:r>
              <a:rPr lang="en-GB" sz="2400" b="1" dirty="0"/>
              <a:t>Situations or events that put pressure on us</a:t>
            </a:r>
            <a:r>
              <a:rPr lang="en-GB" sz="2400" dirty="0"/>
              <a:t> </a:t>
            </a:r>
          </a:p>
          <a:p>
            <a:pPr marL="457200" lvl="0" indent="-457200">
              <a:buFont typeface="+mj-lt"/>
              <a:buAutoNum type="arabicPeriod"/>
            </a:pPr>
            <a:r>
              <a:rPr lang="en-GB" sz="2400" b="1" dirty="0"/>
              <a:t>Our reaction to being placed under pressure</a:t>
            </a:r>
            <a:r>
              <a:rPr lang="en-GB" sz="2400" dirty="0"/>
              <a:t> </a:t>
            </a:r>
          </a:p>
          <a:p>
            <a:pPr marL="457200" lvl="0" indent="-457200">
              <a:buFont typeface="+mj-lt"/>
              <a:buAutoNum type="arabicPeriod"/>
            </a:pPr>
            <a:endParaRPr lang="en-GB" sz="2400" dirty="0"/>
          </a:p>
          <a:p>
            <a:pPr marL="0" indent="0">
              <a:buNone/>
            </a:pPr>
            <a:r>
              <a:rPr lang="en-GB" sz="1900" u="sng" dirty="0">
                <a:solidFill>
                  <a:srgbClr val="FFFF00"/>
                </a:solidFill>
                <a:hlinkClick r:id="rId6">
                  <a:extLst>
                    <a:ext uri="{A12FA001-AC4F-418D-AE19-62706E023703}">
                      <ahyp:hlinkClr xmlns:ahyp="http://schemas.microsoft.com/office/drawing/2018/hyperlinkcolor" val="tx"/>
                    </a:ext>
                  </a:extLst>
                </a:hlinkClick>
              </a:rPr>
              <a:t>https://www.mind.org.uk/information-support/types-of-mental-health-problems/stress/</a:t>
            </a:r>
            <a:endParaRPr lang="en-GB" sz="1900" dirty="0">
              <a:solidFill>
                <a:srgbClr val="FFFF00"/>
              </a:solidFill>
            </a:endParaRPr>
          </a:p>
          <a:p>
            <a:pPr marL="0" indent="0">
              <a:buNone/>
            </a:pPr>
            <a:endParaRPr lang="en-GB" sz="2400" i="1" dirty="0"/>
          </a:p>
          <a:p>
            <a:pPr marL="0" indent="0">
              <a:buNone/>
            </a:pPr>
            <a:r>
              <a:rPr lang="en-GB" sz="2400" i="1" u="sng" dirty="0"/>
              <a:t>Definition</a:t>
            </a:r>
            <a:r>
              <a:rPr lang="en-GB" sz="2400" i="1" dirty="0"/>
              <a:t>:</a:t>
            </a:r>
          </a:p>
          <a:p>
            <a:pPr marL="0" indent="0">
              <a:buNone/>
            </a:pPr>
            <a:r>
              <a:rPr lang="en-GB" sz="2400" i="1" dirty="0"/>
              <a:t>“Stress is the feeling of being under too much mental or emotional pressure. Pressure turns into stress when you feel unable to cope.” (NHS Inform)</a:t>
            </a:r>
          </a:p>
          <a:p>
            <a:pPr marL="0" lvl="0" indent="0">
              <a:buNone/>
            </a:pPr>
            <a:endParaRPr lang="en-GB" sz="2400" dirty="0"/>
          </a:p>
          <a:p>
            <a:pPr marL="0" indent="0">
              <a:buNone/>
            </a:pPr>
            <a:endParaRPr lang="en-GB" sz="2400" dirty="0"/>
          </a:p>
          <a:p>
            <a:endParaRPr lang="en-GB" sz="18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C2F6652-E144-4143-82DE-3525D45ECCBB}"/>
              </a:ext>
            </a:extLst>
          </p:cNvPr>
          <p:cNvPicPr>
            <a:picLocks noChangeAspect="1"/>
          </p:cNvPicPr>
          <p:nvPr/>
        </p:nvPicPr>
        <p:blipFill rotWithShape="1">
          <a:blip r:embed="rId7"/>
          <a:srcRect l="14382" r="21384"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5" name="Audio 4">
            <a:hlinkClick r:id="" action="ppaction://media"/>
            <a:extLst>
              <a:ext uri="{FF2B5EF4-FFF2-40B4-BE49-F238E27FC236}">
                <a16:creationId xmlns:a16="http://schemas.microsoft.com/office/drawing/2014/main" id="{AE909B25-A4CA-4966-94BE-83E1B899C5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46852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4723"/>
    </mc:Choice>
    <mc:Fallback>
      <p:transition spd="slow" advTm="4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79E0-E40A-491D-9AAF-B2B5375FC5A3}"/>
              </a:ext>
            </a:extLst>
          </p:cNvPr>
          <p:cNvSpPr>
            <a:spLocks noGrp="1"/>
          </p:cNvSpPr>
          <p:nvPr>
            <p:ph type="title"/>
          </p:nvPr>
        </p:nvSpPr>
        <p:spPr>
          <a:xfrm>
            <a:off x="4793980" y="229216"/>
            <a:ext cx="6586491" cy="999509"/>
          </a:xfrm>
        </p:spPr>
        <p:txBody>
          <a:bodyPr>
            <a:normAutofit/>
          </a:bodyPr>
          <a:lstStyle/>
          <a:p>
            <a:r>
              <a:rPr lang="en-GB" dirty="0"/>
              <a:t>The nature of stress </a:t>
            </a:r>
          </a:p>
        </p:txBody>
      </p:sp>
      <p:pic>
        <p:nvPicPr>
          <p:cNvPr id="4" name="Picture 3">
            <a:extLst>
              <a:ext uri="{FF2B5EF4-FFF2-40B4-BE49-F238E27FC236}">
                <a16:creationId xmlns:a16="http://schemas.microsoft.com/office/drawing/2014/main" id="{D1B0D432-A731-49DF-B0EB-28089DB11E83}"/>
              </a:ext>
            </a:extLst>
          </p:cNvPr>
          <p:cNvPicPr>
            <a:picLocks noChangeAspect="1"/>
          </p:cNvPicPr>
          <p:nvPr/>
        </p:nvPicPr>
        <p:blipFill rotWithShape="1">
          <a:blip r:embed="rId6"/>
          <a:srcRect l="16257" r="16149"/>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A839F3AB-5C79-4682-8919-27C317781713}"/>
              </a:ext>
            </a:extLst>
          </p:cNvPr>
          <p:cNvSpPr>
            <a:spLocks noGrp="1"/>
          </p:cNvSpPr>
          <p:nvPr>
            <p:ph idx="1"/>
          </p:nvPr>
        </p:nvSpPr>
        <p:spPr>
          <a:xfrm>
            <a:off x="4965429" y="1666876"/>
            <a:ext cx="6969396" cy="4886324"/>
          </a:xfrm>
        </p:spPr>
        <p:txBody>
          <a:bodyPr>
            <a:normAutofit/>
          </a:bodyPr>
          <a:lstStyle/>
          <a:p>
            <a:pPr marL="0" indent="0">
              <a:buNone/>
            </a:pPr>
            <a:r>
              <a:rPr lang="en-GB" sz="2400" b="1" dirty="0"/>
              <a:t>Stress affects everyone </a:t>
            </a:r>
            <a:r>
              <a:rPr lang="en-GB" sz="2400" dirty="0"/>
              <a:t>– different types of stress – one-time or short-term occurrence or long-term</a:t>
            </a:r>
          </a:p>
          <a:p>
            <a:pPr marL="0" indent="0">
              <a:buNone/>
            </a:pPr>
            <a:r>
              <a:rPr lang="en-GB" sz="2400" b="1" dirty="0"/>
              <a:t>Not all stress is bad </a:t>
            </a:r>
            <a:r>
              <a:rPr lang="en-GB" sz="2400" dirty="0"/>
              <a:t>– sometimes stress can motivate people – a job interview or an exam</a:t>
            </a:r>
          </a:p>
          <a:p>
            <a:pPr marL="0" indent="0">
              <a:buNone/>
            </a:pPr>
            <a:r>
              <a:rPr lang="en-GB" sz="2400" b="1" dirty="0"/>
              <a:t>Long-term stress can harm your health </a:t>
            </a:r>
            <a:r>
              <a:rPr lang="en-GB" sz="2400" dirty="0"/>
              <a:t>– in chronic stress the body never receives a clear signal to return to normal functioning. People can experience symptoms such as sleeplessness, sadness, irritability or digestive symptoms.</a:t>
            </a:r>
            <a:r>
              <a:rPr lang="en-GB" sz="1300" dirty="0"/>
              <a:t> </a:t>
            </a:r>
          </a:p>
          <a:p>
            <a:pPr marL="0" indent="0">
              <a:buNone/>
            </a:pPr>
            <a:endParaRPr lang="en-GB" sz="1300" dirty="0"/>
          </a:p>
          <a:p>
            <a:pPr marL="0" indent="0">
              <a:buNone/>
            </a:pPr>
            <a:r>
              <a:rPr lang="en-GB" sz="2400" i="1" dirty="0"/>
              <a:t>Long-term stress can lead to more serious conditions, such as discouragement, anxiety and depression.</a:t>
            </a:r>
            <a:endParaRPr lang="en-GB" sz="4400" i="1" dirty="0"/>
          </a:p>
        </p:txBody>
      </p:sp>
      <p:pic>
        <p:nvPicPr>
          <p:cNvPr id="5" name="Audio 4">
            <a:hlinkClick r:id="" action="ppaction://media"/>
            <a:extLst>
              <a:ext uri="{FF2B5EF4-FFF2-40B4-BE49-F238E27FC236}">
                <a16:creationId xmlns:a16="http://schemas.microsoft.com/office/drawing/2014/main" id="{4B8B8309-119F-47BD-8D82-7B43913F33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06425220"/>
      </p:ext>
    </p:extLst>
  </p:cSld>
  <p:clrMapOvr>
    <a:masterClrMapping/>
  </p:clrMapOvr>
  <mc:AlternateContent xmlns:mc="http://schemas.openxmlformats.org/markup-compatibility/2006">
    <mc:Choice xmlns:p14="http://schemas.microsoft.com/office/powerpoint/2010/main" Requires="p14">
      <p:transition spd="slow" p14:dur="2000" advTm="107040"/>
    </mc:Choice>
    <mc:Fallback>
      <p:transition spd="slow" advTm="10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AB270A-D495-415F-BEFD-0F1F1B39DBD2}"/>
              </a:ext>
            </a:extLst>
          </p:cNvPr>
          <p:cNvSpPr>
            <a:spLocks noGrp="1"/>
          </p:cNvSpPr>
          <p:nvPr>
            <p:ph type="title"/>
          </p:nvPr>
        </p:nvSpPr>
        <p:spPr>
          <a:xfrm>
            <a:off x="6392598" y="640263"/>
            <a:ext cx="5221266" cy="1344975"/>
          </a:xfrm>
        </p:spPr>
        <p:txBody>
          <a:bodyPr>
            <a:normAutofit/>
          </a:bodyPr>
          <a:lstStyle/>
          <a:p>
            <a:pPr algn="ctr"/>
            <a:r>
              <a:rPr lang="en-GB" sz="4000" dirty="0"/>
              <a:t>Statistics</a:t>
            </a:r>
          </a:p>
        </p:txBody>
      </p:sp>
      <p:pic>
        <p:nvPicPr>
          <p:cNvPr id="4" name="Picture 3">
            <a:extLst>
              <a:ext uri="{FF2B5EF4-FFF2-40B4-BE49-F238E27FC236}">
                <a16:creationId xmlns:a16="http://schemas.microsoft.com/office/drawing/2014/main" id="{D00D0E5F-C4EF-40B8-A225-D0B8AB0D1F07}"/>
              </a:ext>
            </a:extLst>
          </p:cNvPr>
          <p:cNvPicPr>
            <a:picLocks noChangeAspect="1"/>
          </p:cNvPicPr>
          <p:nvPr/>
        </p:nvPicPr>
        <p:blipFill>
          <a:blip r:embed="rId6"/>
          <a:stretch>
            <a:fillRect/>
          </a:stretch>
        </p:blipFill>
        <p:spPr>
          <a:xfrm>
            <a:off x="484632" y="2140084"/>
            <a:ext cx="5126736" cy="2422382"/>
          </a:xfrm>
          <a:prstGeom prst="rect">
            <a:avLst/>
          </a:prstGeom>
        </p:spPr>
      </p:pic>
      <p:sp>
        <p:nvSpPr>
          <p:cNvPr id="3" name="Content Placeholder 2">
            <a:extLst>
              <a:ext uri="{FF2B5EF4-FFF2-40B4-BE49-F238E27FC236}">
                <a16:creationId xmlns:a16="http://schemas.microsoft.com/office/drawing/2014/main" id="{BEEB8649-36EB-444A-9543-613FC12A3AEE}"/>
              </a:ext>
            </a:extLst>
          </p:cNvPr>
          <p:cNvSpPr>
            <a:spLocks noGrp="1"/>
          </p:cNvSpPr>
          <p:nvPr>
            <p:ph idx="1"/>
          </p:nvPr>
        </p:nvSpPr>
        <p:spPr>
          <a:xfrm>
            <a:off x="6267450" y="2140083"/>
            <a:ext cx="5439918" cy="3889242"/>
          </a:xfrm>
        </p:spPr>
        <p:txBody>
          <a:bodyPr>
            <a:normAutofit/>
          </a:bodyPr>
          <a:lstStyle/>
          <a:p>
            <a:r>
              <a:rPr lang="en-GB" sz="2400" dirty="0"/>
              <a:t>“74% of </a:t>
            </a:r>
            <a:r>
              <a:rPr lang="en-GB" sz="2400" b="1" dirty="0"/>
              <a:t>UK</a:t>
            </a:r>
            <a:r>
              <a:rPr lang="en-GB" sz="2400" dirty="0"/>
              <a:t> adults have felt so </a:t>
            </a:r>
            <a:r>
              <a:rPr lang="en-GB" sz="2400" b="1" dirty="0"/>
              <a:t>stressed</a:t>
            </a:r>
            <a:r>
              <a:rPr lang="en-GB" sz="2400" dirty="0"/>
              <a:t> at some point over the last year they felt overwhelmed or unable to cope. – it means 3 out of 4 adults</a:t>
            </a:r>
          </a:p>
          <a:p>
            <a:r>
              <a:rPr lang="en-GB" sz="2400" dirty="0"/>
              <a:t>83% of 18-24 year-olds said this compared to 65 percent of people aged 55 and over.”  (</a:t>
            </a:r>
            <a:r>
              <a:rPr lang="en-GB" sz="2400" u="sng" dirty="0">
                <a:hlinkClick r:id="rId7"/>
              </a:rPr>
              <a:t>www.mentalhealth.org.uk</a:t>
            </a:r>
            <a:r>
              <a:rPr lang="en-GB" sz="2400" dirty="0"/>
              <a:t>) </a:t>
            </a:r>
          </a:p>
        </p:txBody>
      </p:sp>
      <p:pic>
        <p:nvPicPr>
          <p:cNvPr id="5" name="Audio 4">
            <a:hlinkClick r:id="" action="ppaction://media"/>
            <a:extLst>
              <a:ext uri="{FF2B5EF4-FFF2-40B4-BE49-F238E27FC236}">
                <a16:creationId xmlns:a16="http://schemas.microsoft.com/office/drawing/2014/main" id="{B327912F-D717-4223-8A1B-B5F01774FF0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345962200"/>
      </p:ext>
    </p:extLst>
  </p:cSld>
  <p:clrMapOvr>
    <a:masterClrMapping/>
  </p:clrMapOvr>
  <mc:AlternateContent xmlns:mc="http://schemas.openxmlformats.org/markup-compatibility/2006">
    <mc:Choice xmlns:p14="http://schemas.microsoft.com/office/powerpoint/2010/main" Requires="p14">
      <p:transition spd="slow" p14:dur="2000" advTm="68906"/>
    </mc:Choice>
    <mc:Fallback>
      <p:transition spd="slow" advTm="6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F4EC4A-EFD4-481D-909B-02402880AC07}"/>
              </a:ext>
            </a:extLst>
          </p:cNvPr>
          <p:cNvSpPr>
            <a:spLocks noGrp="1"/>
          </p:cNvSpPr>
          <p:nvPr>
            <p:ph type="title"/>
          </p:nvPr>
        </p:nvSpPr>
        <p:spPr>
          <a:xfrm>
            <a:off x="-411815" y="5089012"/>
            <a:ext cx="9301172" cy="1264588"/>
          </a:xfrm>
        </p:spPr>
        <p:txBody>
          <a:bodyPr vert="horz" lIns="91440" tIns="45720" rIns="91440" bIns="45720" rtlCol="0" anchor="ctr">
            <a:normAutofit/>
          </a:bodyPr>
          <a:lstStyle/>
          <a:p>
            <a:pPr algn="ctr"/>
            <a:r>
              <a:rPr lang="en-US" sz="4000" dirty="0"/>
              <a:t>Stress and discouragement in the Bible</a:t>
            </a:r>
          </a:p>
        </p:txBody>
      </p:sp>
      <p:sp>
        <p:nvSpPr>
          <p:cNvPr id="7" name="Text Placeholder 6">
            <a:extLst>
              <a:ext uri="{FF2B5EF4-FFF2-40B4-BE49-F238E27FC236}">
                <a16:creationId xmlns:a16="http://schemas.microsoft.com/office/drawing/2014/main" id="{EB2B1ADE-8748-4F03-8575-23E8B93FD6D4}"/>
              </a:ext>
            </a:extLst>
          </p:cNvPr>
          <p:cNvSpPr>
            <a:spLocks noGrp="1"/>
          </p:cNvSpPr>
          <p:nvPr>
            <p:ph type="body" idx="1"/>
          </p:nvPr>
        </p:nvSpPr>
        <p:spPr>
          <a:xfrm>
            <a:off x="8499107" y="5091763"/>
            <a:ext cx="2974207" cy="1264587"/>
          </a:xfrm>
        </p:spPr>
        <p:txBody>
          <a:bodyPr vert="horz" lIns="91440" tIns="45720" rIns="91440" bIns="45720" rtlCol="0" anchor="ctr">
            <a:normAutofit/>
          </a:bodyPr>
          <a:lstStyle/>
          <a:p>
            <a:endParaRPr lang="en-US" sz="2000">
              <a:solidFill>
                <a:schemeClr val="tx1"/>
              </a:solidFill>
            </a:endParaRPr>
          </a:p>
        </p:txBody>
      </p:sp>
      <p:cxnSp>
        <p:nvCxnSpPr>
          <p:cNvPr id="29" name="Straight Connector 28">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3F86DAE-3F04-4CBC-B2A8-D3D4749B052C}"/>
              </a:ext>
            </a:extLst>
          </p:cNvPr>
          <p:cNvPicPr>
            <a:picLocks noChangeAspect="1"/>
          </p:cNvPicPr>
          <p:nvPr/>
        </p:nvPicPr>
        <p:blipFill>
          <a:blip r:embed="rId5"/>
          <a:stretch>
            <a:fillRect/>
          </a:stretch>
        </p:blipFill>
        <p:spPr>
          <a:xfrm>
            <a:off x="98146" y="97861"/>
            <a:ext cx="12043697" cy="4989776"/>
          </a:xfrm>
          <a:prstGeom prst="rect">
            <a:avLst/>
          </a:prstGeom>
        </p:spPr>
      </p:pic>
      <p:pic>
        <p:nvPicPr>
          <p:cNvPr id="2" name="Audio 1">
            <a:hlinkClick r:id="" action="ppaction://media"/>
            <a:extLst>
              <a:ext uri="{FF2B5EF4-FFF2-40B4-BE49-F238E27FC236}">
                <a16:creationId xmlns:a16="http://schemas.microsoft.com/office/drawing/2014/main" id="{C63B2C24-5398-4820-9AF3-8F9C308C59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54343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5730"/>
    </mc:Choice>
    <mc:Fallback>
      <p:transition spd="slow" advTm="1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C3A6-88C2-4D22-B489-A3D70DF7C9A2}"/>
              </a:ext>
            </a:extLst>
          </p:cNvPr>
          <p:cNvSpPr>
            <a:spLocks noGrp="1"/>
          </p:cNvSpPr>
          <p:nvPr>
            <p:ph type="title"/>
          </p:nvPr>
        </p:nvSpPr>
        <p:spPr>
          <a:xfrm>
            <a:off x="208345" y="294039"/>
            <a:ext cx="6007260" cy="1325563"/>
          </a:xfrm>
        </p:spPr>
        <p:txBody>
          <a:bodyPr>
            <a:normAutofit/>
          </a:bodyPr>
          <a:lstStyle/>
          <a:p>
            <a:r>
              <a:rPr lang="en-GB" sz="3200" dirty="0"/>
              <a:t>Bible characters who experienced stress and discouragement</a:t>
            </a:r>
          </a:p>
        </p:txBody>
      </p:sp>
      <p:sp>
        <p:nvSpPr>
          <p:cNvPr id="3" name="Content Placeholder 2">
            <a:extLst>
              <a:ext uri="{FF2B5EF4-FFF2-40B4-BE49-F238E27FC236}">
                <a16:creationId xmlns:a16="http://schemas.microsoft.com/office/drawing/2014/main" id="{223325BD-FA5D-42F3-AF0D-0C7E8E1BA5A2}"/>
              </a:ext>
            </a:extLst>
          </p:cNvPr>
          <p:cNvSpPr>
            <a:spLocks noGrp="1"/>
          </p:cNvSpPr>
          <p:nvPr>
            <p:ph idx="1"/>
          </p:nvPr>
        </p:nvSpPr>
        <p:spPr>
          <a:xfrm>
            <a:off x="208344" y="1967695"/>
            <a:ext cx="6169307" cy="4039565"/>
          </a:xfrm>
        </p:spPr>
        <p:txBody>
          <a:bodyPr anchor="t">
            <a:normAutofit/>
          </a:bodyPr>
          <a:lstStyle/>
          <a:p>
            <a:pPr marL="0" indent="0">
              <a:buNone/>
            </a:pPr>
            <a:r>
              <a:rPr lang="en-GB" sz="2400" dirty="0"/>
              <a:t>Throughout the Bible, there are a number of stories about godly, influential men and women of faith, who struggled and battled through dark times of hopelessness and depression. </a:t>
            </a:r>
          </a:p>
          <a:p>
            <a:pPr marL="0" indent="0">
              <a:buNone/>
            </a:pPr>
            <a:endParaRPr lang="en-GB" sz="2400" dirty="0"/>
          </a:p>
          <a:p>
            <a:pPr marL="0" indent="0">
              <a:buNone/>
            </a:pPr>
            <a:r>
              <a:rPr lang="en-GB" sz="2400" dirty="0"/>
              <a:t>Can you name a  few of them?</a:t>
            </a:r>
          </a:p>
          <a:p>
            <a:pPr marL="0" indent="0">
              <a:buNone/>
            </a:pPr>
            <a:endParaRPr lang="en-GB" sz="2400" dirty="0"/>
          </a:p>
          <a:p>
            <a:pPr marL="0" indent="0">
              <a:buNone/>
            </a:pPr>
            <a:r>
              <a:rPr lang="en-GB" sz="2400" dirty="0"/>
              <a:t>These stories show how God deals with people who are burnt out.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E7325CA-9D5F-465F-A510-45A07EAE23B2}"/>
              </a:ext>
            </a:extLst>
          </p:cNvPr>
          <p:cNvPicPr>
            <a:picLocks noChangeAspect="1"/>
          </p:cNvPicPr>
          <p:nvPr/>
        </p:nvPicPr>
        <p:blipFill rotWithShape="1">
          <a:blip r:embed="rId6"/>
          <a:srcRect l="17279" r="17282"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4" name="Audio 3">
            <a:hlinkClick r:id="" action="ppaction://media"/>
            <a:extLst>
              <a:ext uri="{FF2B5EF4-FFF2-40B4-BE49-F238E27FC236}">
                <a16:creationId xmlns:a16="http://schemas.microsoft.com/office/drawing/2014/main" id="{2AF8E238-4E1B-4815-81FF-7195A899AC4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13242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8956"/>
    </mc:Choice>
    <mc:Fallback>
      <p:transition spd="slow" advTm="118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B41AF42-B918-4834-BEA6-A93066431B4D}"/>
              </a:ext>
            </a:extLst>
          </p:cNvPr>
          <p:cNvSpPr>
            <a:spLocks noGrp="1"/>
          </p:cNvSpPr>
          <p:nvPr>
            <p:ph type="title"/>
          </p:nvPr>
        </p:nvSpPr>
        <p:spPr>
          <a:xfrm>
            <a:off x="405246" y="448253"/>
            <a:ext cx="10948458" cy="1325563"/>
          </a:xfrm>
        </p:spPr>
        <p:txBody>
          <a:bodyPr>
            <a:normAutofit/>
          </a:bodyPr>
          <a:lstStyle/>
          <a:p>
            <a:pPr algn="ctr"/>
            <a:r>
              <a:rPr lang="en-GB" dirty="0"/>
              <a:t>1. Elijah</a:t>
            </a:r>
          </a:p>
        </p:txBody>
      </p:sp>
      <p:sp>
        <p:nvSpPr>
          <p:cNvPr id="3" name="Content Placeholder 2">
            <a:extLst>
              <a:ext uri="{FF2B5EF4-FFF2-40B4-BE49-F238E27FC236}">
                <a16:creationId xmlns:a16="http://schemas.microsoft.com/office/drawing/2014/main" id="{1E869740-2AC3-4B42-923B-9121E6955DE5}"/>
              </a:ext>
            </a:extLst>
          </p:cNvPr>
          <p:cNvSpPr>
            <a:spLocks noGrp="1"/>
          </p:cNvSpPr>
          <p:nvPr>
            <p:ph idx="1"/>
          </p:nvPr>
        </p:nvSpPr>
        <p:spPr>
          <a:xfrm>
            <a:off x="311085" y="1904214"/>
            <a:ext cx="5872899" cy="4505533"/>
          </a:xfrm>
        </p:spPr>
        <p:txBody>
          <a:bodyPr>
            <a:normAutofit/>
          </a:bodyPr>
          <a:lstStyle/>
          <a:p>
            <a:pPr marL="0" indent="0">
              <a:buNone/>
            </a:pPr>
            <a:r>
              <a:rPr lang="en-GB" sz="2400" b="1" dirty="0"/>
              <a:t>Elijah was discouraged, weary, and afraid.</a:t>
            </a:r>
          </a:p>
          <a:p>
            <a:pPr marL="0" indent="0">
              <a:buNone/>
            </a:pPr>
            <a:r>
              <a:rPr lang="en-GB" sz="2400" dirty="0"/>
              <a:t>After great spiritual victories over the prophets of Baal, this mighty man of God feared and ran for his life, far away from the threats of Jezebel. And there in the desert, he sat down and prayed, defeated and worn: </a:t>
            </a:r>
          </a:p>
          <a:p>
            <a:pPr marL="0" indent="0">
              <a:buNone/>
            </a:pPr>
            <a:r>
              <a:rPr lang="en-GB" sz="2400" b="1" i="1" dirty="0">
                <a:solidFill>
                  <a:srgbClr val="FF0000"/>
                </a:solidFill>
              </a:rPr>
              <a:t>“I have had enough Lord, he said. Take my life, I am not better than my ancestors.” </a:t>
            </a:r>
            <a:r>
              <a:rPr lang="en-GB" sz="2400" i="1" dirty="0"/>
              <a:t>(1 Kings 19:4)</a:t>
            </a:r>
            <a:endParaRPr lang="en-GB" sz="2400" dirty="0"/>
          </a:p>
          <a:p>
            <a:pPr marL="0" indent="0">
              <a:buNone/>
            </a:pPr>
            <a:r>
              <a:rPr lang="en-GB" sz="2400" dirty="0"/>
              <a:t>God solution was to send an angel, who gave him food and water to  strengthen him. (1 Kings 19:4-9)</a:t>
            </a:r>
          </a:p>
        </p:txBody>
      </p:sp>
      <p:pic>
        <p:nvPicPr>
          <p:cNvPr id="4" name="Picture 3">
            <a:extLst>
              <a:ext uri="{FF2B5EF4-FFF2-40B4-BE49-F238E27FC236}">
                <a16:creationId xmlns:a16="http://schemas.microsoft.com/office/drawing/2014/main" id="{EDF45FC2-512F-4C3D-A1BB-2CFFF63480E6}"/>
              </a:ext>
            </a:extLst>
          </p:cNvPr>
          <p:cNvPicPr>
            <a:picLocks noChangeAspect="1"/>
          </p:cNvPicPr>
          <p:nvPr/>
        </p:nvPicPr>
        <p:blipFill rotWithShape="1">
          <a:blip r:embed="rId6"/>
          <a:srcRect l="3861" r="21979" b="1"/>
          <a:stretch/>
        </p:blipFill>
        <p:spPr>
          <a:xfrm>
            <a:off x="6417734" y="2520443"/>
            <a:ext cx="4935970" cy="3327884"/>
          </a:xfrm>
          <a:prstGeom prst="rect">
            <a:avLst/>
          </a:prstGeom>
        </p:spPr>
      </p:pic>
      <p:pic>
        <p:nvPicPr>
          <p:cNvPr id="5" name="Audio 4">
            <a:hlinkClick r:id="" action="ppaction://media"/>
            <a:extLst>
              <a:ext uri="{FF2B5EF4-FFF2-40B4-BE49-F238E27FC236}">
                <a16:creationId xmlns:a16="http://schemas.microsoft.com/office/drawing/2014/main" id="{9683A1CE-BD5B-450B-A59B-0DAC6B3431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967318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9483"/>
    </mc:Choice>
    <mc:Fallback>
      <p:transition spd="slow" advTm="9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F4FF-D298-48A7-94AD-F9615D1655F1}"/>
              </a:ext>
            </a:extLst>
          </p:cNvPr>
          <p:cNvSpPr>
            <a:spLocks noGrp="1"/>
          </p:cNvSpPr>
          <p:nvPr>
            <p:ph type="title"/>
          </p:nvPr>
        </p:nvSpPr>
        <p:spPr>
          <a:xfrm>
            <a:off x="405353" y="365125"/>
            <a:ext cx="5370081" cy="1692794"/>
          </a:xfrm>
        </p:spPr>
        <p:txBody>
          <a:bodyPr>
            <a:normAutofit/>
          </a:bodyPr>
          <a:lstStyle/>
          <a:p>
            <a:pPr algn="ctr"/>
            <a:r>
              <a:rPr lang="en-GB" dirty="0"/>
              <a:t>2. David</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B972FB-9E46-4C0C-B2AA-BA95EBCA0F31}"/>
              </a:ext>
            </a:extLst>
          </p:cNvPr>
          <p:cNvSpPr>
            <a:spLocks noGrp="1"/>
          </p:cNvSpPr>
          <p:nvPr>
            <p:ph idx="1"/>
          </p:nvPr>
        </p:nvSpPr>
        <p:spPr>
          <a:xfrm>
            <a:off x="97175" y="2424527"/>
            <a:ext cx="6164730" cy="4751110"/>
          </a:xfrm>
        </p:spPr>
        <p:txBody>
          <a:bodyPr>
            <a:normAutofit/>
          </a:bodyPr>
          <a:lstStyle/>
          <a:p>
            <a:pPr marL="0" indent="0">
              <a:buNone/>
            </a:pPr>
            <a:r>
              <a:rPr lang="en-GB" sz="2200" b="1" dirty="0"/>
              <a:t>David was troubled and battled deep despair.</a:t>
            </a:r>
          </a:p>
          <a:p>
            <a:pPr marL="0" indent="0">
              <a:buNone/>
            </a:pPr>
            <a:r>
              <a:rPr lang="en-GB" sz="2200" dirty="0"/>
              <a:t>Psalms – anguish, loneliness, fear of the enemy, crying over sin and guilt. </a:t>
            </a:r>
          </a:p>
          <a:p>
            <a:pPr marL="0" indent="0">
              <a:buNone/>
            </a:pPr>
            <a:r>
              <a:rPr lang="en-GB" sz="2200" i="1" dirty="0"/>
              <a:t>“My guilt has overwhelmed me like a burden too heavy to bear.” Psalm 38:4</a:t>
            </a:r>
            <a:endParaRPr lang="en-GB" sz="2200" dirty="0"/>
          </a:p>
          <a:p>
            <a:pPr marL="0" indent="0">
              <a:buNone/>
            </a:pPr>
            <a:r>
              <a:rPr lang="en-GB" sz="2200" i="1" dirty="0"/>
              <a:t>“Why are you downcast, O my soul? Why so disturbed within me? Put your hope in God for I will yet praise him, my Saviour and my God.” Psalm 42:11</a:t>
            </a:r>
          </a:p>
          <a:p>
            <a:pPr marL="0" indent="0">
              <a:buNone/>
            </a:pPr>
            <a:r>
              <a:rPr lang="en-GB" sz="2200" dirty="0"/>
              <a:t>What was God’s attitude towards David? David is known as “</a:t>
            </a:r>
            <a:r>
              <a:rPr lang="en-GB" sz="2200" b="1" i="1" dirty="0"/>
              <a:t>a man after God’s own heart</a:t>
            </a:r>
            <a:r>
              <a:rPr lang="en-GB" sz="2200" dirty="0"/>
              <a:t>”  (Acts 13:22)</a:t>
            </a:r>
          </a:p>
          <a:p>
            <a:pPr marL="0" indent="0">
              <a:buNone/>
            </a:pPr>
            <a:endParaRPr lang="en-GB" sz="1400" dirty="0"/>
          </a:p>
          <a:p>
            <a:pPr marL="0" indent="0">
              <a:buNone/>
            </a:pPr>
            <a:endParaRPr lang="en-GB" sz="1400" dirty="0"/>
          </a:p>
        </p:txBody>
      </p:sp>
      <p:pic>
        <p:nvPicPr>
          <p:cNvPr id="4" name="Picture 3">
            <a:extLst>
              <a:ext uri="{FF2B5EF4-FFF2-40B4-BE49-F238E27FC236}">
                <a16:creationId xmlns:a16="http://schemas.microsoft.com/office/drawing/2014/main" id="{DF32F35A-C6E1-4CE7-BE24-22CCB515A402}"/>
              </a:ext>
            </a:extLst>
          </p:cNvPr>
          <p:cNvPicPr>
            <a:picLocks noChangeAspect="1"/>
          </p:cNvPicPr>
          <p:nvPr/>
        </p:nvPicPr>
        <p:blipFill rotWithShape="1">
          <a:blip r:embed="rId6"/>
          <a:srcRect l="15475" r="15483"/>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Audio 4">
            <a:hlinkClick r:id="" action="ppaction://media"/>
            <a:extLst>
              <a:ext uri="{FF2B5EF4-FFF2-40B4-BE49-F238E27FC236}">
                <a16:creationId xmlns:a16="http://schemas.microsoft.com/office/drawing/2014/main" id="{51B048D5-38D4-47A5-98AE-6639F8794AC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1432722"/>
      </p:ext>
    </p:extLst>
  </p:cSld>
  <p:clrMapOvr>
    <a:masterClrMapping/>
  </p:clrMapOvr>
  <mc:AlternateContent xmlns:mc="http://schemas.openxmlformats.org/markup-compatibility/2006">
    <mc:Choice xmlns:p14="http://schemas.microsoft.com/office/powerpoint/2010/main" Requires="p14">
      <p:transition spd="slow" p14:dur="2000" advTm="92030"/>
    </mc:Choice>
    <mc:Fallback>
      <p:transition spd="slow" advTm="9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26.7|0.8|76.2|45.6"/>
</p:tagLst>
</file>

<file path=ppt/tags/tag10.xml><?xml version="1.0" encoding="utf-8"?>
<p:tagLst xmlns:a="http://schemas.openxmlformats.org/drawingml/2006/main" xmlns:r="http://schemas.openxmlformats.org/officeDocument/2006/relationships" xmlns:p="http://schemas.openxmlformats.org/presentationml/2006/main">
  <p:tag name="TIMING" val="|10.6|9.1|26.1|22.7"/>
</p:tagLst>
</file>

<file path=ppt/tags/tag11.xml><?xml version="1.0" encoding="utf-8"?>
<p:tagLst xmlns:a="http://schemas.openxmlformats.org/drawingml/2006/main" xmlns:r="http://schemas.openxmlformats.org/officeDocument/2006/relationships" xmlns:p="http://schemas.openxmlformats.org/presentationml/2006/main">
  <p:tag name="TIMING" val="|4.7|6.6|24.9|42.2|26.6|12.2|20.1"/>
</p:tagLst>
</file>

<file path=ppt/tags/tag12.xml><?xml version="1.0" encoding="utf-8"?>
<p:tagLst xmlns:a="http://schemas.openxmlformats.org/drawingml/2006/main" xmlns:r="http://schemas.openxmlformats.org/officeDocument/2006/relationships" xmlns:p="http://schemas.openxmlformats.org/presentationml/2006/main">
  <p:tag name="TIMING" val="|16|25.6|59.2"/>
</p:tagLst>
</file>

<file path=ppt/tags/tag13.xml><?xml version="1.0" encoding="utf-8"?>
<p:tagLst xmlns:a="http://schemas.openxmlformats.org/drawingml/2006/main" xmlns:r="http://schemas.openxmlformats.org/officeDocument/2006/relationships" xmlns:p="http://schemas.openxmlformats.org/presentationml/2006/main">
  <p:tag name="TIMING" val="|6.6|20.8|13|11"/>
</p:tagLst>
</file>

<file path=ppt/tags/tag14.xml><?xml version="1.0" encoding="utf-8"?>
<p:tagLst xmlns:a="http://schemas.openxmlformats.org/drawingml/2006/main" xmlns:r="http://schemas.openxmlformats.org/officeDocument/2006/relationships" xmlns:p="http://schemas.openxmlformats.org/presentationml/2006/main">
  <p:tag name="TIMING" val="|6.2|13.3|15.6"/>
</p:tagLst>
</file>

<file path=ppt/tags/tag15.xml><?xml version="1.0" encoding="utf-8"?>
<p:tagLst xmlns:a="http://schemas.openxmlformats.org/drawingml/2006/main" xmlns:r="http://schemas.openxmlformats.org/officeDocument/2006/relationships" xmlns:p="http://schemas.openxmlformats.org/presentationml/2006/main">
  <p:tag name="TIMING" val="|10.2|41.6|5.8|7.5|12|5.3"/>
</p:tagLst>
</file>

<file path=ppt/tags/tag16.xml><?xml version="1.0" encoding="utf-8"?>
<p:tagLst xmlns:a="http://schemas.openxmlformats.org/drawingml/2006/main" xmlns:r="http://schemas.openxmlformats.org/officeDocument/2006/relationships" xmlns:p="http://schemas.openxmlformats.org/presentationml/2006/main">
  <p:tag name="TIMING" val="|11.8|23.9|20.6"/>
</p:tagLst>
</file>

<file path=ppt/tags/tag17.xml><?xml version="1.0" encoding="utf-8"?>
<p:tagLst xmlns:a="http://schemas.openxmlformats.org/drawingml/2006/main" xmlns:r="http://schemas.openxmlformats.org/officeDocument/2006/relationships" xmlns:p="http://schemas.openxmlformats.org/presentationml/2006/main">
  <p:tag name="TIMING" val="|4.7|1.5|34.8"/>
</p:tagLst>
</file>

<file path=ppt/tags/tag18.xml><?xml version="1.0" encoding="utf-8"?>
<p:tagLst xmlns:a="http://schemas.openxmlformats.org/drawingml/2006/main" xmlns:r="http://schemas.openxmlformats.org/officeDocument/2006/relationships" xmlns:p="http://schemas.openxmlformats.org/presentationml/2006/main">
  <p:tag name="TIMING" val="|6.1|17.1|6.6|16.3|11.9"/>
</p:tagLst>
</file>

<file path=ppt/tags/tag19.xml><?xml version="1.0" encoding="utf-8"?>
<p:tagLst xmlns:a="http://schemas.openxmlformats.org/drawingml/2006/main" xmlns:r="http://schemas.openxmlformats.org/officeDocument/2006/relationships" xmlns:p="http://schemas.openxmlformats.org/presentationml/2006/main">
  <p:tag name="TIMING" val="|8.1|20.1|14.9"/>
</p:tagLst>
</file>

<file path=ppt/tags/tag2.xml><?xml version="1.0" encoding="utf-8"?>
<p:tagLst xmlns:a="http://schemas.openxmlformats.org/drawingml/2006/main" xmlns:r="http://schemas.openxmlformats.org/officeDocument/2006/relationships" xmlns:p="http://schemas.openxmlformats.org/presentationml/2006/main">
  <p:tag name="TIMING" val="|4.2|7.3|4.9|5.1|0.9|0.8"/>
</p:tagLst>
</file>

<file path=ppt/tags/tag20.xml><?xml version="1.0" encoding="utf-8"?>
<p:tagLst xmlns:a="http://schemas.openxmlformats.org/drawingml/2006/main" xmlns:r="http://schemas.openxmlformats.org/officeDocument/2006/relationships" xmlns:p="http://schemas.openxmlformats.org/presentationml/2006/main">
  <p:tag name="TIMING" val="|3.3|11.9|7.7|16.1|11.1"/>
</p:tagLst>
</file>

<file path=ppt/tags/tag21.xml><?xml version="1.0" encoding="utf-8"?>
<p:tagLst xmlns:a="http://schemas.openxmlformats.org/drawingml/2006/main" xmlns:r="http://schemas.openxmlformats.org/officeDocument/2006/relationships" xmlns:p="http://schemas.openxmlformats.org/presentationml/2006/main">
  <p:tag name="TIMING" val="|19|62|15.1"/>
</p:tagLst>
</file>

<file path=ppt/tags/tag22.xml><?xml version="1.0" encoding="utf-8"?>
<p:tagLst xmlns:a="http://schemas.openxmlformats.org/drawingml/2006/main" xmlns:r="http://schemas.openxmlformats.org/officeDocument/2006/relationships" xmlns:p="http://schemas.openxmlformats.org/presentationml/2006/main">
  <p:tag name="TIMING" val="|10|36|29|62.6"/>
</p:tagLst>
</file>

<file path=ppt/tags/tag3.xml><?xml version="1.0" encoding="utf-8"?>
<p:tagLst xmlns:a="http://schemas.openxmlformats.org/drawingml/2006/main" xmlns:r="http://schemas.openxmlformats.org/officeDocument/2006/relationships" xmlns:p="http://schemas.openxmlformats.org/presentationml/2006/main">
  <p:tag name="TIMING" val="|9.2|21.3|23|36.1"/>
</p:tagLst>
</file>

<file path=ppt/tags/tag4.xml><?xml version="1.0" encoding="utf-8"?>
<p:tagLst xmlns:a="http://schemas.openxmlformats.org/drawingml/2006/main" xmlns:r="http://schemas.openxmlformats.org/officeDocument/2006/relationships" xmlns:p="http://schemas.openxmlformats.org/presentationml/2006/main">
  <p:tag name="TIMING" val="|1|21.4|13.7"/>
</p:tagLst>
</file>

<file path=ppt/tags/tag5.xml><?xml version="1.0" encoding="utf-8"?>
<p:tagLst xmlns:a="http://schemas.openxmlformats.org/drawingml/2006/main" xmlns:r="http://schemas.openxmlformats.org/officeDocument/2006/relationships" xmlns:p="http://schemas.openxmlformats.org/presentationml/2006/main">
  <p:tag name="TIMING" val="|11.5|22.5|42.6"/>
</p:tagLst>
</file>

<file path=ppt/tags/tag6.xml><?xml version="1.0" encoding="utf-8"?>
<p:tagLst xmlns:a="http://schemas.openxmlformats.org/drawingml/2006/main" xmlns:r="http://schemas.openxmlformats.org/officeDocument/2006/relationships" xmlns:p="http://schemas.openxmlformats.org/presentationml/2006/main">
  <p:tag name="TIMING" val="|3.5|4|32.1|28.4"/>
</p:tagLst>
</file>

<file path=ppt/tags/tag7.xml><?xml version="1.0" encoding="utf-8"?>
<p:tagLst xmlns:a="http://schemas.openxmlformats.org/drawingml/2006/main" xmlns:r="http://schemas.openxmlformats.org/officeDocument/2006/relationships" xmlns:p="http://schemas.openxmlformats.org/presentationml/2006/main">
  <p:tag name="TIMING" val="|4|26.6|12.4|2.5|25.1"/>
</p:tagLst>
</file>

<file path=ppt/tags/tag8.xml><?xml version="1.0" encoding="utf-8"?>
<p:tagLst xmlns:a="http://schemas.openxmlformats.org/drawingml/2006/main" xmlns:r="http://schemas.openxmlformats.org/officeDocument/2006/relationships" xmlns:p="http://schemas.openxmlformats.org/presentationml/2006/main">
  <p:tag name="TIMING" val="|9.7|7.9|4.3|9.1"/>
</p:tagLst>
</file>

<file path=ppt/tags/tag9.xml><?xml version="1.0" encoding="utf-8"?>
<p:tagLst xmlns:a="http://schemas.openxmlformats.org/drawingml/2006/main" xmlns:r="http://schemas.openxmlformats.org/officeDocument/2006/relationships" xmlns:p="http://schemas.openxmlformats.org/presentationml/2006/main">
  <p:tag name="TIMING" val="|0.8|5.9|18.5|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678C0D3-27B0-483E-8CEE-35EE6CE661D1}" vid="{B8E21173-110E-42FA-A45C-F43A276C1A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3292</Words>
  <Application>Microsoft Office PowerPoint</Application>
  <PresentationFormat>Widescreen</PresentationFormat>
  <Paragraphs>239</Paragraphs>
  <Slides>27</Slides>
  <Notes>27</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Comic Sans MS</vt:lpstr>
      <vt:lpstr>Office Theme</vt:lpstr>
      <vt:lpstr>The Bible’s answer to stress and discouragement</vt:lpstr>
      <vt:lpstr>Stress </vt:lpstr>
      <vt:lpstr>Definition of stress</vt:lpstr>
      <vt:lpstr>The nature of stress </vt:lpstr>
      <vt:lpstr>Statistics</vt:lpstr>
      <vt:lpstr>Stress and discouragement in the Bible</vt:lpstr>
      <vt:lpstr>Bible characters who experienced stress and discouragement</vt:lpstr>
      <vt:lpstr>1. Elijah</vt:lpstr>
      <vt:lpstr>2. David</vt:lpstr>
      <vt:lpstr>3. Jesus</vt:lpstr>
      <vt:lpstr>Jesus</vt:lpstr>
      <vt:lpstr>How did God treat people who were discouraged?</vt:lpstr>
      <vt:lpstr>Jesus understands when we are discouraged and wants us to go to him when we feel anxious or distressed!</vt:lpstr>
      <vt:lpstr>Practical advice </vt:lpstr>
      <vt:lpstr>Practical advice: What can we do? </vt:lpstr>
      <vt:lpstr>1. Watch what you let into your heart!   “Above all else, guard your heart,  for everything you do flows from it.” (Proverbs 4:23) </vt:lpstr>
      <vt:lpstr>2. STOP ‘Negative Thinking’</vt:lpstr>
      <vt:lpstr>3. Don’t be led by your emotions</vt:lpstr>
      <vt:lpstr>4. The Bible teaches about ‘disciplining our thoughts’</vt:lpstr>
      <vt:lpstr>“The Invisible War”</vt:lpstr>
      <vt:lpstr>The Invisible War – 2 Cor 10:3-5</vt:lpstr>
      <vt:lpstr>God gives us the ‘weapons’ in this war</vt:lpstr>
      <vt:lpstr>“Do not fear – God is greater”</vt:lpstr>
      <vt:lpstr>Our Choice</vt:lpstr>
      <vt:lpstr>“Do not worry! Do not fear.” (365 or 145 times?)</vt:lpstr>
      <vt:lpstr>PowerPoint Presentation</vt:lpstr>
      <vt:lpstr>The Bible’s answer to stress and discouragement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Bible’s answer to stress and discouragement</dc:title>
  <dc:creator>Piroska Down</dc:creator>
  <cp:lastModifiedBy>Piroska Down</cp:lastModifiedBy>
  <cp:revision>13</cp:revision>
  <cp:lastPrinted>2019-12-20T19:32:36Z</cp:lastPrinted>
  <dcterms:created xsi:type="dcterms:W3CDTF">2019-12-14T21:50:17Z</dcterms:created>
  <dcterms:modified xsi:type="dcterms:W3CDTF">2019-12-21T17:11:55Z</dcterms:modified>
</cp:coreProperties>
</file>